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70" r:id="rId11"/>
    <p:sldId id="264" r:id="rId12"/>
    <p:sldId id="272" r:id="rId13"/>
    <p:sldId id="269" r:id="rId14"/>
    <p:sldId id="265" r:id="rId15"/>
    <p:sldId id="273" r:id="rId16"/>
    <p:sldId id="267" r:id="rId17"/>
    <p:sldId id="266" r:id="rId18"/>
    <p:sldId id="271" r:id="rId19"/>
  </p:sldIdLst>
  <p:sldSz cx="9144000" cy="6858000" type="screen4x3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174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1F9A0-A15B-4781-94E3-C0D126343A78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E5378-3501-4D6E-B895-BE341FCB3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45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 9"/>
          <p:cNvGrpSpPr/>
          <p:nvPr/>
        </p:nvGrpSpPr>
        <p:grpSpPr>
          <a:xfrm>
            <a:off x="0" y="6208894"/>
            <a:ext cx="9144000" cy="649106"/>
            <a:chOff x="0" y="6208894"/>
            <a:chExt cx="12192000" cy="649106"/>
          </a:xfrm>
        </p:grpSpPr>
        <p:sp>
          <p:nvSpPr>
            <p:cNvPr id="2" name="長方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7" name="直線​​コネクタ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​​コネクタ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​​コネクタ 10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400" b="1">
                <a:ln>
                  <a:noFill/>
                </a:ln>
                <a:solidFill>
                  <a:schemeClr val="tx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kumimoji="0" lang="ja-JP" altLang="en-US" noProof="0" dirty="0"/>
          </a:p>
        </p:txBody>
      </p: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64322F1C-BA10-4911-B380-1F10D35B78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58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2 </a:t>
            </a:r>
            <a:r>
              <a:rPr kumimoji="1" lang="ja-JP" altLang="en-US" noProof="0" dirty="0" smtClean="0"/>
              <a:t>レベル</a:t>
            </a:r>
          </a:p>
          <a:p>
            <a:pPr lvl="2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3 </a:t>
            </a:r>
            <a:r>
              <a:rPr kumimoji="1" lang="ja-JP" altLang="en-US" noProof="0" dirty="0" smtClean="0"/>
              <a:t>レベル</a:t>
            </a:r>
          </a:p>
          <a:p>
            <a:pPr lvl="3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4 </a:t>
            </a:r>
            <a:r>
              <a:rPr kumimoji="1" lang="ja-JP" altLang="en-US" noProof="0" dirty="0" smtClean="0"/>
              <a:t>レベル</a:t>
            </a:r>
          </a:p>
          <a:p>
            <a:pPr lvl="4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5 </a:t>
            </a:r>
            <a:r>
              <a:rPr kumimoji="1" lang="ja-JP" altLang="en-US" noProof="0" dirty="0" smtClean="0"/>
              <a:t>レベル</a:t>
            </a:r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8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2"/>
            <a:ext cx="60198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2 </a:t>
            </a:r>
            <a:r>
              <a:rPr kumimoji="1" lang="ja-JP" altLang="en-US" noProof="0" dirty="0" smtClean="0"/>
              <a:t>レベル</a:t>
            </a:r>
          </a:p>
          <a:p>
            <a:pPr lvl="2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3 </a:t>
            </a:r>
            <a:r>
              <a:rPr kumimoji="1" lang="ja-JP" altLang="en-US" noProof="0" dirty="0" smtClean="0"/>
              <a:t>レベル</a:t>
            </a:r>
          </a:p>
          <a:p>
            <a:pPr lvl="3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4 </a:t>
            </a:r>
            <a:r>
              <a:rPr kumimoji="1" lang="ja-JP" altLang="en-US" noProof="0" dirty="0" smtClean="0"/>
              <a:t>レベル</a:t>
            </a:r>
          </a:p>
          <a:p>
            <a:pPr lvl="4"/>
            <a:r>
              <a:rPr kumimoji="1" lang="ja-JP" altLang="en-US" noProof="0" dirty="0" smtClean="0"/>
              <a:t>第 </a:t>
            </a:r>
            <a:r>
              <a:rPr kumimoji="1" lang="en-US" altLang="ja-JP" noProof="0" dirty="0" smtClean="0"/>
              <a:t>5 </a:t>
            </a:r>
            <a:r>
              <a:rPr kumimoji="1" lang="ja-JP" altLang="en-US" noProof="0" dirty="0" smtClean="0"/>
              <a:t>レベル</a:t>
            </a:r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0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rtl="0"/>
            <a:r>
              <a:rPr lang="ja-JP" altLang="en-US" noProof="0" dirty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sz="28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>
              <a:defRPr sz="24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>
              <a:defRPr sz="20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>
              <a:defRPr sz="20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>
              <a:defRPr sz="20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</a:lstStyle>
          <a:p>
            <a:pPr lvl="0" rtl="0" eaLnBrk="1" latinLnBrk="0" hangingPunct="1"/>
            <a:r>
              <a:rPr lang="ja-JP" altLang="en-US" noProof="0" dirty="0" smtClean="0"/>
              <a:t>マスター テキストの書式設定</a:t>
            </a:r>
          </a:p>
          <a:p>
            <a:pPr lvl="1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kumimoji="0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64322F1C-BA10-4911-B380-1F10D35B78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1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4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64322F1C-BA10-4911-B380-1F10D35B78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9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ja-JP" altLang="en-US" noProof="0" smtClean="0"/>
              <a:t>マスター テキストの書式設定</a:t>
            </a:r>
          </a:p>
          <a:p>
            <a:pPr lvl="1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kumimoji="0"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ja-JP" altLang="en-US" noProof="0" smtClean="0"/>
              <a:t>マスター テキストの書式設定</a:t>
            </a:r>
          </a:p>
          <a:p>
            <a:pPr lvl="1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kumimoji="0"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7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rtl="0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7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8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ja-JP" altLang="en-US" noProof="0" smtClean="0"/>
              <a:t>マスター テキストの書式設定</a:t>
            </a:r>
          </a:p>
          <a:p>
            <a:pPr lvl="1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 eaLnBrk="1" latinLnBrk="0" hangingPunct="1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kumimoji="0"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切り取って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ja-JP" altLang="en-US" sz="1800" noProof="0" dirty="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ja-JP" altLang="en-US" sz="1800" noProof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kumimoji="0"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ja-JP" altLang="en-US" noProof="0" smtClean="0"/>
              <a:t>図を追加</a:t>
            </a:r>
            <a:endParaRPr kumimoji="0"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 rtlCol="0"/>
          <a:lstStyle/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ja-JP" altLang="en-U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ja-JP" altLang="en-U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 24"/>
          <p:cNvGrpSpPr/>
          <p:nvPr/>
        </p:nvGrpSpPr>
        <p:grpSpPr>
          <a:xfrm>
            <a:off x="-21771" y="-7144"/>
            <a:ext cx="9180548" cy="6879658"/>
            <a:chOff x="0" y="-21658"/>
            <a:chExt cx="12240731" cy="6879658"/>
          </a:xfrm>
        </p:grpSpPr>
        <p:sp>
          <p:nvSpPr>
            <p:cNvPr id="26" name="長方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/>
            </a:p>
          </p:txBody>
        </p:sp>
        <p:grpSp>
          <p:nvGrpSpPr>
            <p:cNvPr id="27" name="グループ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フリーフォーム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ja-JP" altLang="en-U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フリーフォーム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ja-JP" altLang="en-U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グループ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フリーフォーム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ja-JP" altLang="en-US" sz="1800" noProof="0" dirty="0"/>
                </a:p>
              </p:txBody>
            </p:sp>
            <p:sp>
              <p:nvSpPr>
                <p:cNvPr id="33" name="フリーフォーム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ja-JP" altLang="en-US" sz="1800" noProof="0" dirty="0"/>
                </a:p>
              </p:txBody>
            </p:sp>
          </p:grpSp>
        </p:grpSp>
      </p:grp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ja-JP" altLang="en-US" noProof="0" dirty="0"/>
              <a:t>クリックしてマスター タイトルのスタイルを編集</a:t>
            </a:r>
            <a:endParaRPr kumimoji="0" lang="ja-JP" altLang="en-US" noProof="0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43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 eaLnBrk="1" latinLnBrk="0" hangingPunct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64322F1C-BA10-4911-B380-1F10D35B7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3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estry.jp/publish/JJFS/submission/instruction-for-author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1294481"/>
            <a:ext cx="7851648" cy="1828800"/>
          </a:xfrm>
        </p:spPr>
        <p:txBody>
          <a:bodyPr/>
          <a:lstStyle/>
          <a:p>
            <a:r>
              <a:rPr lang="ja-JP" altLang="en-US" dirty="0"/>
              <a:t>日林誌に論文を出す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89100" y="6331927"/>
            <a:ext cx="7060585" cy="449873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三重大学大学院生物資源学研究科</a:t>
            </a:r>
            <a:r>
              <a:rPr lang="ja-JP" altLang="en-US" sz="2000" dirty="0" smtClean="0"/>
              <a:t>　</a:t>
            </a:r>
            <a:r>
              <a:rPr kumimoji="1" lang="ja-JP" altLang="en-US" sz="2000" dirty="0" smtClean="0"/>
              <a:t>松田陽介</a:t>
            </a:r>
            <a:endParaRPr kumimoji="1" lang="ja-JP" altLang="en-US" sz="20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2146" y="3513551"/>
            <a:ext cx="8337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著者が投稿原稿を作成するときに注意する方がよいこと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査読結果への対応時に留意すべきこと 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　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by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正木さん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1375" y="5069634"/>
            <a:ext cx="7879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強い意志を持ち，編集者や査読者の立場から原稿の作成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283460" y="4467207"/>
            <a:ext cx="594911" cy="479768"/>
          </a:xfrm>
          <a:prstGeom prst="downArrow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4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論文執筆中</a:t>
            </a:r>
            <a:r>
              <a:rPr lang="ja-JP" altLang="en-US" dirty="0" smtClean="0"/>
              <a:t>に</a:t>
            </a:r>
            <a:r>
              <a:rPr lang="ja-JP" altLang="en-US" u="sng" dirty="0" smtClean="0"/>
              <a:t>して</a:t>
            </a:r>
            <a:r>
              <a:rPr lang="ja-JP" altLang="en-US" u="sng" dirty="0"/>
              <a:t>はいけない</a:t>
            </a:r>
            <a:r>
              <a:rPr lang="ja-JP" altLang="en-US" dirty="0"/>
              <a:t>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35480"/>
            <a:ext cx="8477480" cy="467464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考察</a:t>
            </a:r>
            <a:endParaRPr kumimoji="1" lang="en-US" altLang="ja-JP" dirty="0" smtClean="0"/>
          </a:p>
          <a:p>
            <a:pPr marL="393192" lvl="1" indent="0"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自分の結果だけで論考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ja-JP" altLang="en-US" dirty="0" smtClean="0"/>
              <a:t>△　引用（情報）が古い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ja-JP" altLang="en-US" dirty="0" smtClean="0"/>
              <a:t>△　都合の悪いこと，問題点を割愛</a:t>
            </a:r>
            <a:endParaRPr lang="en-US" altLang="ja-JP" dirty="0" smtClean="0"/>
          </a:p>
          <a:p>
            <a:r>
              <a:rPr lang="ja-JP" altLang="en-US" dirty="0" smtClean="0"/>
              <a:t>引用文献　←　充実度が低いと悪印象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本文に引用されていない（逆も）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en-US" altLang="ja-JP" dirty="0"/>
              <a:t>×</a:t>
            </a:r>
            <a:r>
              <a:rPr lang="ja-JP" altLang="en-US" dirty="0"/>
              <a:t>　記載</a:t>
            </a:r>
            <a:r>
              <a:rPr lang="ja-JP" altLang="en-US" dirty="0" smtClean="0"/>
              <a:t>順</a:t>
            </a:r>
            <a:endParaRPr lang="en-US" altLang="ja-JP" dirty="0"/>
          </a:p>
          <a:p>
            <a:pPr marL="393192" lvl="1" indent="0"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体裁が</a:t>
            </a:r>
            <a:r>
              <a:rPr lang="ja-JP" altLang="en-US" dirty="0" smtClean="0"/>
              <a:t>バラバラ（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やワードからのコピー）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学名</a:t>
            </a:r>
            <a:r>
              <a:rPr lang="ja-JP" altLang="en-US" dirty="0"/>
              <a:t>や</a:t>
            </a:r>
            <a:r>
              <a:rPr lang="en-US" altLang="ja-JP" i="1" dirty="0"/>
              <a:t>et</a:t>
            </a:r>
            <a:r>
              <a:rPr lang="ja-JP" altLang="en-US" i="1" dirty="0"/>
              <a:t> </a:t>
            </a:r>
            <a:r>
              <a:rPr lang="en-US" altLang="ja-JP" i="1" dirty="0"/>
              <a:t>al.</a:t>
            </a:r>
            <a:r>
              <a:rPr lang="ja-JP" altLang="en-US" dirty="0"/>
              <a:t>の</a:t>
            </a:r>
            <a:r>
              <a:rPr lang="ja-JP" altLang="en-US" dirty="0" smtClean="0"/>
              <a:t>斜体</a:t>
            </a:r>
            <a:r>
              <a:rPr lang="ja-JP" altLang="en-US" dirty="0" smtClean="0"/>
              <a:t>（</a:t>
            </a:r>
            <a:r>
              <a:rPr lang="en-US" altLang="ja-JP" dirty="0"/>
              <a:t>et </a:t>
            </a:r>
            <a:r>
              <a:rPr lang="en-US" altLang="ja-JP" dirty="0" err="1"/>
              <a:t>alii</a:t>
            </a:r>
            <a:r>
              <a:rPr lang="en-US" altLang="ja-JP" dirty="0"/>
              <a:t> </a:t>
            </a:r>
            <a:r>
              <a:rPr lang="ja-JP" altLang="en-US" dirty="0"/>
              <a:t>や</a:t>
            </a:r>
            <a:r>
              <a:rPr lang="en-US" altLang="ja-JP" dirty="0"/>
              <a:t>et </a:t>
            </a:r>
            <a:r>
              <a:rPr lang="en-US" altLang="ja-JP" dirty="0" err="1" smtClean="0"/>
              <a:t>aliae</a:t>
            </a:r>
            <a:r>
              <a:rPr lang="ja-JP" altLang="en-US" dirty="0" smtClean="0"/>
              <a:t>の略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8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論文執筆中にすること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935480"/>
            <a:ext cx="8543581" cy="45944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推敲：印刷をして，通読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文章の理解，論理の飛躍，引用文献，図表番号</a:t>
            </a:r>
            <a:endParaRPr kumimoji="1" lang="en-US" altLang="ja-JP" dirty="0" smtClean="0"/>
          </a:p>
          <a:p>
            <a:r>
              <a:rPr kumimoji="1" lang="ja-JP" altLang="en-US" dirty="0" smtClean="0"/>
              <a:t>要旨，</a:t>
            </a:r>
            <a:r>
              <a:rPr kumimoji="1" lang="en-US" altLang="ja-JP" dirty="0" smtClean="0"/>
              <a:t>abstract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キーワード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本文</a:t>
            </a:r>
            <a:r>
              <a:rPr lang="ja-JP" altLang="en-US" dirty="0" smtClean="0"/>
              <a:t>の一部をコピー，</a:t>
            </a:r>
            <a:r>
              <a:rPr kumimoji="1" lang="ja-JP" altLang="en-US" dirty="0" smtClean="0"/>
              <a:t>タイトルにない文言をキーワード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abstract</a:t>
            </a:r>
            <a:r>
              <a:rPr lang="ja-JP" altLang="en-US" dirty="0" smtClean="0"/>
              <a:t>は英語に堪能な方や専門業者で校閲</a:t>
            </a:r>
            <a:endParaRPr kumimoji="1" lang="en-US" altLang="ja-JP" dirty="0" smtClean="0"/>
          </a:p>
          <a:p>
            <a:r>
              <a:rPr kumimoji="1" lang="ja-JP" altLang="en-US" dirty="0" smtClean="0"/>
              <a:t>熟成：すべてを手放す（</a:t>
            </a:r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週間）</a:t>
            </a:r>
            <a:endParaRPr kumimoji="1" lang="en-US" altLang="ja-JP" dirty="0" smtClean="0"/>
          </a:p>
          <a:p>
            <a:r>
              <a:rPr lang="ja-JP" altLang="en-US" dirty="0" smtClean="0"/>
              <a:t>連名者（共同研究者，先生）に査読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連名：研究を</a:t>
            </a:r>
            <a:r>
              <a:rPr kumimoji="1" lang="ja-JP" altLang="en-US" dirty="0" smtClean="0"/>
              <a:t>一緒する</a:t>
            </a:r>
            <a:r>
              <a:rPr lang="en-US" altLang="ja-JP" dirty="0"/>
              <a:t>(</a:t>
            </a:r>
            <a:r>
              <a:rPr lang="ja-JP" altLang="en-US" dirty="0" smtClean="0"/>
              <a:t>させられる</a:t>
            </a:r>
            <a:r>
              <a:rPr lang="en-US" altLang="ja-JP" dirty="0" smtClean="0"/>
              <a:t>)</a:t>
            </a:r>
            <a:r>
              <a:rPr lang="ja-JP" altLang="en-US" dirty="0" smtClean="0"/>
              <a:t>人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3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論文執筆中</a:t>
            </a:r>
            <a:r>
              <a:rPr lang="ja-JP" altLang="en-US" dirty="0" smtClean="0"/>
              <a:t>に</a:t>
            </a:r>
            <a:r>
              <a:rPr lang="ja-JP" altLang="en-US" u="sng" dirty="0"/>
              <a:t>しては</a:t>
            </a:r>
            <a:r>
              <a:rPr lang="ja-JP" altLang="en-US" u="sng" dirty="0" smtClean="0"/>
              <a:t>いけない</a:t>
            </a:r>
            <a:r>
              <a:rPr lang="ja-JP" altLang="en-US" dirty="0" smtClean="0"/>
              <a:t>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935480"/>
            <a:ext cx="8543581" cy="45944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推敲：印刷をして，通読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印刷しない，推敲しない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通読時，違和感があると査読者には理解不能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要旨，</a:t>
            </a:r>
            <a:r>
              <a:rPr kumimoji="1" lang="en-US" altLang="ja-JP" dirty="0" smtClean="0"/>
              <a:t>abstract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キーワード</a:t>
            </a:r>
            <a:endParaRPr kumimoji="1" lang="en-US" altLang="ja-JP" dirty="0" smtClean="0"/>
          </a:p>
          <a:p>
            <a:pPr marL="393192" lvl="1" indent="0"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最初から要旨を作成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</a:t>
            </a:r>
            <a:r>
              <a:rPr lang="en-US" altLang="ja-JP" dirty="0"/>
              <a:t> </a:t>
            </a:r>
            <a:r>
              <a:rPr lang="en-US" altLang="ja-JP" dirty="0" smtClean="0"/>
              <a:t>abstract</a:t>
            </a:r>
            <a:r>
              <a:rPr lang="ja-JP" altLang="en-US" dirty="0" smtClean="0"/>
              <a:t>の英文校閲しない</a:t>
            </a:r>
            <a:endParaRPr lang="en-US" altLang="ja-JP" dirty="0" smtClean="0"/>
          </a:p>
          <a:p>
            <a:pPr marL="393192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原稿の最初に配置のため悪印象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lang="ja-JP" altLang="en-US" dirty="0" smtClean="0"/>
              <a:t>連名者</a:t>
            </a:r>
            <a:r>
              <a:rPr lang="ja-JP" altLang="en-US" dirty="0" smtClean="0"/>
              <a:t>（共同研究者，先生）に</a:t>
            </a:r>
            <a:r>
              <a:rPr lang="ja-JP" altLang="en-US" dirty="0" smtClean="0"/>
              <a:t>査読</a:t>
            </a:r>
          </a:p>
          <a:p>
            <a:pPr marL="393192" lvl="1" indent="0">
              <a:buNone/>
            </a:pP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　査読を依頼しない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ルール違反</a:t>
            </a:r>
            <a:r>
              <a:rPr kumimoji="1" lang="en-US" altLang="ja-JP" dirty="0" smtClean="0"/>
              <a:t>)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7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1989" y="829309"/>
            <a:ext cx="7113037" cy="99207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送り状</a:t>
            </a:r>
            <a:endParaRPr lang="en-US" altLang="ja-JP" dirty="0"/>
          </a:p>
          <a:p>
            <a:pPr lvl="1"/>
            <a:r>
              <a:rPr lang="ja-JP" altLang="en-US" dirty="0"/>
              <a:t>編集長に送る手紙</a:t>
            </a:r>
            <a:r>
              <a:rPr lang="en-US" altLang="ja-JP" dirty="0"/>
              <a:t>(</a:t>
            </a:r>
            <a:r>
              <a:rPr lang="ja-JP" altLang="en-US" dirty="0"/>
              <a:t>研究内容の意義を述べる</a:t>
            </a:r>
            <a:r>
              <a:rPr lang="en-US" altLang="ja-JP" dirty="0"/>
              <a:t>)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7357" t="30041" r="28319" b="13336"/>
          <a:stretch/>
        </p:blipFill>
        <p:spPr>
          <a:xfrm>
            <a:off x="1123720" y="1894668"/>
            <a:ext cx="6731306" cy="483718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948669" y="3747448"/>
            <a:ext cx="100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研究</a:t>
            </a:r>
            <a:endParaRPr lang="en-US" altLang="ja-JP" sz="24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意義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547004" y="2041239"/>
            <a:ext cx="685800" cy="3822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312808" y="4801456"/>
            <a:ext cx="990600" cy="3144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025663" y="3305882"/>
            <a:ext cx="6829363" cy="1468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919760" y="5106681"/>
            <a:ext cx="2939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査読者の推薦</a:t>
            </a:r>
            <a:endParaRPr lang="en-US" altLang="ja-JP" sz="24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（今はある？</a:t>
            </a:r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24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敵対グループの除外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7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論文投稿後にする</a:t>
            </a:r>
            <a:r>
              <a:rPr lang="ja-JP" altLang="en-US" dirty="0" smtClean="0"/>
              <a:t>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祈る，</a:t>
            </a:r>
            <a:r>
              <a:rPr kumimoji="1" lang="ja-JP" altLang="en-US" sz="2400" dirty="0" smtClean="0"/>
              <a:t>祈る</a:t>
            </a:r>
            <a:r>
              <a:rPr kumimoji="1" lang="ja-JP" altLang="en-US" sz="2000" dirty="0" smtClean="0"/>
              <a:t>，祈る</a:t>
            </a:r>
            <a:r>
              <a:rPr kumimoji="1" lang="ja-JP" altLang="en-US" sz="1800" dirty="0" smtClean="0"/>
              <a:t>，祈る</a:t>
            </a:r>
            <a:endParaRPr kumimoji="1" lang="en-US" altLang="ja-JP" dirty="0" smtClean="0"/>
          </a:p>
          <a:p>
            <a:r>
              <a:rPr lang="ja-JP" altLang="en-US" dirty="0" smtClean="0"/>
              <a:t>審査結果：却下（リジェクト）以外は有望</a:t>
            </a:r>
            <a:endParaRPr lang="en-US" altLang="ja-JP" dirty="0" smtClean="0"/>
          </a:p>
          <a:p>
            <a:pPr lvl="1"/>
            <a:r>
              <a:rPr lang="ja-JP" altLang="en-US" dirty="0"/>
              <a:t>査読</a:t>
            </a:r>
            <a:r>
              <a:rPr lang="ja-JP" altLang="en-US" dirty="0" smtClean="0"/>
              <a:t>は</a:t>
            </a:r>
            <a:r>
              <a:rPr lang="en-US" altLang="ja-JP" dirty="0" smtClean="0"/>
              <a:t>3-4</a:t>
            </a:r>
            <a:r>
              <a:rPr lang="ja-JP" altLang="en-US" dirty="0" smtClean="0"/>
              <a:t>週間，</a:t>
            </a:r>
            <a:r>
              <a:rPr lang="en-US" altLang="ja-JP" dirty="0" smtClean="0"/>
              <a:t>2</a:t>
            </a:r>
            <a:r>
              <a:rPr lang="ja-JP" altLang="en-US" dirty="0" smtClean="0"/>
              <a:t>名以上で最終判断は部門編集者</a:t>
            </a:r>
            <a:endParaRPr lang="en-US" altLang="ja-JP" dirty="0" smtClean="0"/>
          </a:p>
          <a:p>
            <a:r>
              <a:rPr kumimoji="1" lang="ja-JP" altLang="en-US" dirty="0" smtClean="0"/>
              <a:t>コメント作成：すべてに回答　←ココ大事！！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部門編集者，査読者のコメントの</a:t>
            </a:r>
            <a:r>
              <a:rPr kumimoji="1" lang="ja-JP" altLang="en-US" u="sng" dirty="0" smtClean="0"/>
              <a:t>すべて</a:t>
            </a:r>
            <a:r>
              <a:rPr kumimoji="1" lang="ja-JP" altLang="en-US" dirty="0" smtClean="0"/>
              <a:t>をコピーし，それらに漏れなく回答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行番号を明示し，返答部分のフォントの変更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指摘</a:t>
            </a:r>
            <a:r>
              <a:rPr lang="ja-JP" altLang="en-US" dirty="0"/>
              <a:t>以外</a:t>
            </a:r>
            <a:r>
              <a:rPr lang="ja-JP" altLang="en-US" dirty="0" smtClean="0"/>
              <a:t>は</a:t>
            </a:r>
            <a:r>
              <a:rPr lang="ja-JP" altLang="en-US" dirty="0"/>
              <a:t>修正</a:t>
            </a:r>
            <a:r>
              <a:rPr lang="ja-JP" altLang="en-US" dirty="0" smtClean="0"/>
              <a:t>しない</a:t>
            </a:r>
            <a:endParaRPr lang="en-US" altLang="ja-JP" dirty="0" smtClean="0"/>
          </a:p>
          <a:p>
            <a:r>
              <a:rPr kumimoji="1" lang="ja-JP" altLang="en-US" dirty="0" smtClean="0"/>
              <a:t>修正稿の送り状：主要な変更点を明記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修正履歴のある稿と修正稿を？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11266" name="Picture 2" descr="å¿æ­»ã«ç¥ãäººã®ã¤ã©ã¹ãï¼ç·æ§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14" y="284987"/>
            <a:ext cx="1505713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31334" t="17957" r="31809" b="7883"/>
          <a:stretch/>
        </p:blipFill>
        <p:spPr>
          <a:xfrm>
            <a:off x="3069771" y="98023"/>
            <a:ext cx="5852229" cy="66234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1000"/>
          </a:xfrm>
        </p:spPr>
        <p:txBody>
          <a:bodyPr/>
          <a:lstStyle/>
          <a:p>
            <a:r>
              <a:rPr kumimoji="1" lang="ja-JP" altLang="en-US" dirty="0" smtClean="0"/>
              <a:t>回答文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605" y="1847088"/>
            <a:ext cx="3054110" cy="494946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原稿より長い　こともある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総合コメント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主要</a:t>
            </a:r>
            <a:r>
              <a:rPr lang="ja-JP" altLang="en-US" dirty="0" smtClean="0"/>
              <a:t>な変更，　反論述べる</a:t>
            </a:r>
            <a:endParaRPr kumimoji="1" lang="en-US" altLang="ja-JP" dirty="0" smtClean="0"/>
          </a:p>
          <a:p>
            <a:r>
              <a:rPr lang="ja-JP" altLang="en-US" dirty="0" smtClean="0"/>
              <a:t>各論コメント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具体的に変更　箇所を述べる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従う際は簡潔に</a:t>
            </a:r>
            <a:endParaRPr kumimoji="1" lang="en-US" altLang="ja-JP" dirty="0"/>
          </a:p>
          <a:p>
            <a:r>
              <a:rPr lang="ja-JP" altLang="en-US" dirty="0" smtClean="0"/>
              <a:t>引用文献</a:t>
            </a:r>
            <a:endParaRPr lang="en-US" altLang="ja-JP" dirty="0"/>
          </a:p>
          <a:p>
            <a:pPr lvl="1"/>
            <a:r>
              <a:rPr lang="ja-JP" altLang="en-US" dirty="0"/>
              <a:t>回答</a:t>
            </a:r>
            <a:r>
              <a:rPr lang="ja-JP" altLang="en-US" dirty="0" smtClean="0"/>
              <a:t>に</a:t>
            </a:r>
            <a:r>
              <a:rPr lang="ja-JP" altLang="en-US" dirty="0"/>
              <a:t>使用</a:t>
            </a:r>
            <a:r>
              <a:rPr lang="ja-JP" altLang="en-US" dirty="0" smtClean="0"/>
              <a:t>したものすべて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014271" y="1595088"/>
            <a:ext cx="6011057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014271" y="2385650"/>
            <a:ext cx="1222751" cy="3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6135058" y="5347518"/>
            <a:ext cx="2088000" cy="3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014271" y="3423523"/>
            <a:ext cx="324000" cy="3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021815" y="4499377"/>
            <a:ext cx="900000" cy="3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014271" y="5745790"/>
            <a:ext cx="691384" cy="3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却下のとき・・・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編集委員からのコメントを参照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再投稿可？再度，練直して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別の雑誌？指摘事項を修正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別の雑誌でも同じ査読者に回ることも</a:t>
            </a:r>
            <a:r>
              <a:rPr kumimoji="1" lang="en-US" altLang="ja-JP" dirty="0" smtClean="0"/>
              <a:t>)</a:t>
            </a:r>
          </a:p>
          <a:p>
            <a:pPr marL="393192" lvl="1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9702" t="49757" r="30892" b="38852"/>
          <a:stretch/>
        </p:blipFill>
        <p:spPr>
          <a:xfrm>
            <a:off x="567732" y="3075829"/>
            <a:ext cx="8008536" cy="1302104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 flipV="1">
            <a:off x="1698171" y="4009292"/>
            <a:ext cx="6621864" cy="20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705059" y="4282273"/>
            <a:ext cx="1440000" cy="20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è½ã¡è¾¼ãä¼ç¤¾å¡ã®ã¤ã©ã¹ãï¼ç·æ§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59" y="704088"/>
            <a:ext cx="1601441" cy="16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おわりに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35480"/>
            <a:ext cx="8378328" cy="4343400"/>
          </a:xfrm>
        </p:spPr>
        <p:txBody>
          <a:bodyPr/>
          <a:lstStyle/>
          <a:p>
            <a:r>
              <a:rPr kumimoji="1" lang="ja-JP" altLang="en-US" dirty="0" smtClean="0"/>
              <a:t>論文公表は（人類史の）サイエンスに足跡を残す作業</a:t>
            </a:r>
            <a:endParaRPr kumimoji="1" lang="en-US" altLang="ja-JP" dirty="0" smtClean="0"/>
          </a:p>
          <a:p>
            <a:r>
              <a:rPr lang="ja-JP" altLang="en-US" dirty="0" smtClean="0"/>
              <a:t>博士課程の方は就職活動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ja-JP" altLang="en-US" sz="4800" dirty="0" smtClean="0"/>
              <a:t>絶対に</a:t>
            </a:r>
            <a:r>
              <a:rPr lang="ja-JP" altLang="en-US" sz="4800" dirty="0"/>
              <a:t>載</a:t>
            </a:r>
            <a:r>
              <a:rPr lang="ja-JP" altLang="en-US" sz="4800" dirty="0" smtClean="0"/>
              <a:t>せるという　　　　折れない強い意思をもつ</a:t>
            </a:r>
            <a:endParaRPr lang="en-US" altLang="ja-JP" sz="48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9218" name="Picture 2" descr="ããæ°ã«çããäººã®ã¤ã©ã¹ãï¼ç·æ§ä¼ç¤¾å¡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21" y="5003800"/>
            <a:ext cx="1691958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ããæ°ã«çããäººã®ã¤ã©ã¹ãï¼å¥³æ§ä¼ç¤¾å¡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9" y="5079105"/>
            <a:ext cx="1691957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健闘を祈ります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12290" name="Picture 2" descr="åç¤ºãåããäººã®ã¤ã©ã¹ãï¼å¥³æ§ï¼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18" y="254635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741786" y="2454896"/>
            <a:ext cx="3245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受理！</a:t>
            </a:r>
            <a:endParaRPr lang="en-US" altLang="ja-JP" sz="36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3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（アクセプト）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7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どうしろと？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11150" y="1935480"/>
            <a:ext cx="4559300" cy="619635"/>
          </a:xfrm>
        </p:spPr>
        <p:txBody>
          <a:bodyPr/>
          <a:lstStyle/>
          <a:p>
            <a:r>
              <a:rPr kumimoji="1" lang="ja-JP" altLang="en-US" dirty="0" smtClean="0"/>
              <a:t>まずは体裁，形から</a:t>
            </a:r>
            <a:r>
              <a:rPr lang="ja-JP" altLang="en-US" dirty="0"/>
              <a:t>！</a:t>
            </a:r>
            <a:endParaRPr kumimoji="1" lang="ja-JP" altLang="en-US" dirty="0"/>
          </a:p>
        </p:txBody>
      </p:sp>
      <p:pic>
        <p:nvPicPr>
          <p:cNvPr id="8196" name="Picture 4" descr="ãªã¯ã«ã¼ãã¹ã¼ããçãå°±æ´»çãã¡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9" y="1412115"/>
            <a:ext cx="501332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ã»ãã¯ã®ã¤ã©ã¹ã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134606"/>
            <a:ext cx="1949450" cy="31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æ©ãå¥³ã®å­ã®ã¤ã©ã¹ã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769744"/>
            <a:ext cx="2387600" cy="22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雲形吹き出し 7"/>
          <p:cNvSpPr/>
          <p:nvPr/>
        </p:nvSpPr>
        <p:spPr>
          <a:xfrm flipH="1">
            <a:off x="146051" y="2867534"/>
            <a:ext cx="1917700" cy="10541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論文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0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930020"/>
            <a:ext cx="8686800" cy="4343400"/>
          </a:xfrm>
        </p:spPr>
        <p:txBody>
          <a:bodyPr>
            <a:noAutofit/>
          </a:bodyPr>
          <a:lstStyle/>
          <a:p>
            <a:r>
              <a:rPr lang="ja-JP" altLang="ja-JP" dirty="0"/>
              <a:t>日本森林</a:t>
            </a:r>
            <a:r>
              <a:rPr lang="ja-JP" altLang="ja-JP" dirty="0" smtClean="0"/>
              <a:t>学会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部門編集委員</a:t>
            </a:r>
            <a:r>
              <a:rPr kumimoji="1" lang="ja-JP" altLang="en-US" sz="2000" dirty="0" smtClean="0"/>
              <a:t>（樹病）</a:t>
            </a:r>
            <a:endParaRPr kumimoji="1" lang="en-US" altLang="ja-JP" dirty="0" smtClean="0"/>
          </a:p>
          <a:p>
            <a:pPr lvl="1"/>
            <a:r>
              <a:rPr lang="en-US" altLang="ja-JP" sz="2000" dirty="0"/>
              <a:t>2008</a:t>
            </a:r>
            <a:r>
              <a:rPr lang="ja-JP" altLang="en-US" sz="2000" dirty="0"/>
              <a:t>年</a:t>
            </a:r>
            <a:r>
              <a:rPr lang="en-US" altLang="ja-JP" sz="2000" dirty="0"/>
              <a:t>4</a:t>
            </a:r>
            <a:r>
              <a:rPr lang="ja-JP" altLang="en-US" sz="2000" dirty="0"/>
              <a:t>月</a:t>
            </a:r>
            <a:r>
              <a:rPr lang="en-US" altLang="ja-JP" sz="2000" dirty="0"/>
              <a:t>1</a:t>
            </a:r>
            <a:r>
              <a:rPr lang="ja-JP" altLang="en-US" sz="2000" dirty="0"/>
              <a:t>日～</a:t>
            </a:r>
            <a:r>
              <a:rPr lang="en-US" altLang="ja-JP" sz="2000" dirty="0"/>
              <a:t>2012</a:t>
            </a:r>
            <a:r>
              <a:rPr lang="ja-JP" altLang="en-US" sz="2000" dirty="0"/>
              <a:t>年 </a:t>
            </a:r>
            <a:r>
              <a:rPr lang="en-US" altLang="ja-JP" sz="2000" dirty="0"/>
              <a:t>3</a:t>
            </a:r>
            <a:r>
              <a:rPr lang="ja-JP" altLang="en-US" sz="2000" dirty="0"/>
              <a:t>月</a:t>
            </a:r>
            <a:r>
              <a:rPr lang="en-US" altLang="ja-JP" sz="2000" dirty="0"/>
              <a:t>31</a:t>
            </a:r>
            <a:r>
              <a:rPr lang="ja-JP" altLang="en-US" sz="2000" dirty="0" smtClean="0"/>
              <a:t>日（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期）</a:t>
            </a:r>
            <a:endParaRPr lang="en-US" altLang="ja-JP" sz="2000" dirty="0"/>
          </a:p>
          <a:p>
            <a:r>
              <a:rPr lang="ja-JP" altLang="ja-JP" dirty="0"/>
              <a:t>中部森林</a:t>
            </a:r>
            <a:r>
              <a:rPr lang="ja-JP" altLang="ja-JP" dirty="0" smtClean="0"/>
              <a:t>学会</a:t>
            </a:r>
            <a:r>
              <a:rPr lang="ja-JP" altLang="en-US" dirty="0" smtClean="0"/>
              <a:t>　</a:t>
            </a:r>
            <a:r>
              <a:rPr lang="ja-JP" altLang="ja-JP" dirty="0" smtClean="0"/>
              <a:t>部門</a:t>
            </a:r>
            <a:r>
              <a:rPr lang="ja-JP" altLang="ja-JP" dirty="0"/>
              <a:t>編集</a:t>
            </a:r>
            <a:r>
              <a:rPr lang="ja-JP" altLang="ja-JP" dirty="0" smtClean="0"/>
              <a:t>委員</a:t>
            </a:r>
            <a:r>
              <a:rPr lang="ja-JP" altLang="en-US" sz="2000" dirty="0" smtClean="0"/>
              <a:t>（保護）</a:t>
            </a:r>
            <a:endParaRPr lang="en-US" altLang="ja-JP" dirty="0" smtClean="0"/>
          </a:p>
          <a:p>
            <a:pPr lvl="1"/>
            <a:r>
              <a:rPr lang="en-US" altLang="ja-JP" sz="2000" dirty="0" smtClean="0"/>
              <a:t>2017</a:t>
            </a:r>
            <a:r>
              <a:rPr lang="ja-JP" altLang="ja-JP" sz="2000" dirty="0"/>
              <a:t>年</a:t>
            </a:r>
            <a:r>
              <a:rPr lang="en-US" altLang="ja-JP" sz="2000" dirty="0"/>
              <a:t>4</a:t>
            </a:r>
            <a:r>
              <a:rPr lang="ja-JP" altLang="ja-JP" sz="2000" dirty="0" smtClean="0"/>
              <a:t>月</a:t>
            </a:r>
            <a:r>
              <a:rPr lang="ja-JP" altLang="en-US" sz="2000" dirty="0"/>
              <a:t>～</a:t>
            </a:r>
            <a:endParaRPr lang="en-US" altLang="ja-JP" sz="2000" dirty="0" smtClean="0"/>
          </a:p>
          <a:p>
            <a:r>
              <a:rPr kumimoji="1" lang="en-US" altLang="ja-JP" dirty="0" smtClean="0"/>
              <a:t>Botany</a:t>
            </a:r>
            <a:r>
              <a:rPr kumimoji="1" lang="ja-JP" altLang="en-US" sz="2000" dirty="0" smtClean="0"/>
              <a:t>（フランス植物学会）</a:t>
            </a:r>
            <a:r>
              <a:rPr kumimoji="1" lang="en-US" altLang="ja-JP" dirty="0" smtClean="0"/>
              <a:t>Editor</a:t>
            </a:r>
          </a:p>
          <a:p>
            <a:pPr lvl="1"/>
            <a:r>
              <a:rPr lang="en-US" altLang="ja-JP" sz="2000" dirty="0"/>
              <a:t>2016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月～</a:t>
            </a:r>
            <a:endParaRPr lang="en-US" altLang="ja-JP" sz="2000" dirty="0" smtClean="0"/>
          </a:p>
          <a:p>
            <a:r>
              <a:rPr lang="ja-JP" altLang="en-US" dirty="0" smtClean="0"/>
              <a:t>査読経験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30</a:t>
            </a:r>
            <a:r>
              <a:rPr lang="ja-JP" altLang="en-US" sz="2000" dirty="0" smtClean="0"/>
              <a:t>誌程度，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本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月）←無償</a:t>
            </a:r>
            <a:endParaRPr lang="en-US" altLang="ja-JP" dirty="0" smtClean="0"/>
          </a:p>
          <a:p>
            <a:pPr lvl="1"/>
            <a:r>
              <a:rPr lang="ja-JP" altLang="ja-JP" sz="2000" dirty="0"/>
              <a:t>樹木医学</a:t>
            </a:r>
            <a:r>
              <a:rPr lang="ja-JP" altLang="ja-JP" sz="2000" dirty="0" smtClean="0"/>
              <a:t>研究</a:t>
            </a:r>
            <a:r>
              <a:rPr lang="ja-JP" altLang="en-US" sz="2000" dirty="0" smtClean="0"/>
              <a:t>，</a:t>
            </a:r>
            <a:r>
              <a:rPr lang="ja-JP" altLang="ja-JP" sz="2000" dirty="0" smtClean="0"/>
              <a:t>日本</a:t>
            </a:r>
            <a:r>
              <a:rPr lang="ja-JP" altLang="ja-JP" sz="2000" dirty="0"/>
              <a:t>生態学</a:t>
            </a:r>
            <a:r>
              <a:rPr lang="ja-JP" altLang="ja-JP" sz="2000" dirty="0" smtClean="0"/>
              <a:t>会誌</a:t>
            </a:r>
            <a:r>
              <a:rPr lang="ja-JP" altLang="en-US" sz="2000" dirty="0" smtClean="0"/>
              <a:t>，</a:t>
            </a:r>
            <a:r>
              <a:rPr lang="ja-JP" altLang="ja-JP" sz="2000" dirty="0" smtClean="0"/>
              <a:t>日本</a:t>
            </a:r>
            <a:r>
              <a:rPr lang="ja-JP" altLang="ja-JP" sz="2000" dirty="0"/>
              <a:t>森林</a:t>
            </a:r>
            <a:r>
              <a:rPr lang="ja-JP" altLang="ja-JP" sz="2000" dirty="0" smtClean="0"/>
              <a:t>学会</a:t>
            </a:r>
            <a:r>
              <a:rPr lang="ja-JP" altLang="en-US" sz="2000" dirty="0" smtClean="0"/>
              <a:t>，</a:t>
            </a:r>
            <a:r>
              <a:rPr lang="en-US" altLang="ja-JP" sz="2000" dirty="0" smtClean="0"/>
              <a:t>Annals </a:t>
            </a:r>
            <a:r>
              <a:rPr lang="en-US" altLang="ja-JP" sz="2000" dirty="0"/>
              <a:t>of </a:t>
            </a:r>
            <a:r>
              <a:rPr lang="en-US" altLang="ja-JP" sz="2000" dirty="0" smtClean="0"/>
              <a:t>Botany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Canadian </a:t>
            </a:r>
            <a:r>
              <a:rPr lang="en-US" altLang="ja-JP" sz="2000" dirty="0"/>
              <a:t>Journal of Forest </a:t>
            </a:r>
            <a:r>
              <a:rPr lang="en-US" altLang="ja-JP" sz="2000" dirty="0" smtClean="0"/>
              <a:t>Research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European </a:t>
            </a:r>
            <a:r>
              <a:rPr lang="en-US" altLang="ja-JP" sz="2000" dirty="0"/>
              <a:t>Journal of Forest </a:t>
            </a:r>
            <a:r>
              <a:rPr lang="en-US" altLang="ja-JP" sz="2000" dirty="0" smtClean="0"/>
              <a:t>Research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Forest Pathology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Journal </a:t>
            </a:r>
            <a:r>
              <a:rPr lang="en-US" altLang="ja-JP" sz="2000" dirty="0"/>
              <a:t>of Forest </a:t>
            </a:r>
            <a:r>
              <a:rPr lang="en-US" altLang="ja-JP" sz="2000" dirty="0" smtClean="0"/>
              <a:t>Research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Molecular Ecology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Plant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Soil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Trees</a:t>
            </a:r>
            <a:r>
              <a:rPr lang="ja-JP" altLang="en-US" sz="2000" dirty="0" smtClean="0"/>
              <a:t>　など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本日の話題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90268"/>
            <a:ext cx="4570536" cy="37922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論文とは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/>
              <a:t>論文</a:t>
            </a:r>
            <a:r>
              <a:rPr lang="ja-JP" altLang="en-US" dirty="0" smtClean="0"/>
              <a:t>を書く前にすること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論文</a:t>
            </a:r>
            <a:r>
              <a:rPr kumimoji="1" lang="ja-JP" altLang="en-US" dirty="0"/>
              <a:t>執筆中</a:t>
            </a:r>
            <a:r>
              <a:rPr kumimoji="1" lang="ja-JP" altLang="en-US" dirty="0" smtClean="0"/>
              <a:t>にすること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論文投稿</a:t>
            </a:r>
            <a:r>
              <a:rPr lang="ja-JP" altLang="en-US" dirty="0"/>
              <a:t>後</a:t>
            </a:r>
            <a:r>
              <a:rPr lang="ja-JP" altLang="en-US" dirty="0" smtClean="0"/>
              <a:t>にすること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おわり</a:t>
            </a:r>
            <a:r>
              <a:rPr kumimoji="1" lang="ja-JP" altLang="en-US" dirty="0"/>
              <a:t>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027736" y="4986537"/>
            <a:ext cx="4087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理科系の作文</a:t>
            </a:r>
            <a:r>
              <a:rPr lang="ja-JP" altLang="ja-JP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技術</a:t>
            </a:r>
            <a:r>
              <a:rPr lang="ja-JP" altLang="en-US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，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木下 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是雄</a:t>
            </a:r>
            <a:endParaRPr lang="en-US" altLang="ja-JP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これから論文を書く若者のために 究極の大改訂版，酒井 聡樹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 descr="https://images-na.ssl-images-amazon.com/images/I/31818M220JL._SX298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29" y="1935480"/>
            <a:ext cx="1769596" cy="2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61HQQRYzFKL._SX35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73" y="1935480"/>
            <a:ext cx="1972302" cy="2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1182" t="20908" r="33364" b="12910"/>
          <a:stretch/>
        </p:blipFill>
        <p:spPr>
          <a:xfrm>
            <a:off x="4713059" y="1867773"/>
            <a:ext cx="4334122" cy="45508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論文とは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624" y="1930020"/>
            <a:ext cx="4889351" cy="463072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学術論文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原著論文，短報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要旨，</a:t>
            </a:r>
            <a:r>
              <a:rPr lang="en-US" altLang="ja-JP" dirty="0" smtClean="0"/>
              <a:t>abstract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はじめに，材料と方法，結果，考察，　謝辞，引用文献</a:t>
            </a:r>
            <a:endParaRPr kumimoji="1" lang="en-US" altLang="ja-JP" dirty="0" smtClean="0"/>
          </a:p>
          <a:p>
            <a:r>
              <a:rPr kumimoji="1" lang="ja-JP" altLang="en-US" dirty="0" smtClean="0"/>
              <a:t>新規なことを紙面で公表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レポート　⇔　学術論文</a:t>
            </a:r>
            <a:endParaRPr kumimoji="1" lang="en-US" altLang="ja-JP" dirty="0" smtClean="0"/>
          </a:p>
          <a:p>
            <a:r>
              <a:rPr kumimoji="1" lang="ja-JP" altLang="en-US" dirty="0" smtClean="0"/>
              <a:t>原稿の校閲で蓋然性を担保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学会発表　⇔　論文発表</a:t>
            </a:r>
            <a:endParaRPr kumimoji="1" lang="en-US" altLang="ja-JP" dirty="0" smtClean="0"/>
          </a:p>
          <a:p>
            <a:r>
              <a:rPr kumimoji="1" lang="ja-JP" altLang="en-US" dirty="0" smtClean="0"/>
              <a:t>研究者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含</a:t>
            </a:r>
            <a:r>
              <a:rPr kumimoji="1" lang="en-US" altLang="ja-JP" sz="2000" dirty="0" smtClean="0"/>
              <a:t>,</a:t>
            </a:r>
            <a:r>
              <a:rPr kumimoji="1" lang="ja-JP" altLang="en-US" sz="2000" dirty="0" smtClean="0"/>
              <a:t> 学生</a:t>
            </a:r>
            <a:r>
              <a:rPr kumimoji="1" lang="en-US" altLang="ja-JP" sz="2000" dirty="0" smtClean="0"/>
              <a:t>)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義務，投資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税金でカバー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外部資金の獲得要素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10242" name="Picture 2" descr="è«æã®ã¤ã©ã¹ãï¼ä¸æï¼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60" y="704088"/>
            <a:ext cx="1221340" cy="13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論文を書く前にすること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12661"/>
          </a:xfrm>
        </p:spPr>
        <p:txBody>
          <a:bodyPr/>
          <a:lstStyle/>
          <a:p>
            <a:r>
              <a:rPr kumimoji="1" lang="ja-JP" altLang="en-US" dirty="0" smtClean="0"/>
              <a:t>欲しいデータ（図，表）を思い描く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仮説，目的の</a:t>
            </a:r>
            <a:r>
              <a:rPr lang="ja-JP" altLang="en-US" dirty="0"/>
              <a:t>明確化</a:t>
            </a:r>
            <a:endParaRPr kumimoji="1" lang="en-US" altLang="ja-JP" dirty="0" smtClean="0"/>
          </a:p>
          <a:p>
            <a:r>
              <a:rPr lang="ja-JP" altLang="en-US" dirty="0" smtClean="0"/>
              <a:t>研究機関の方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前任者</a:t>
            </a:r>
            <a:r>
              <a:rPr kumimoji="1" lang="ja-JP" altLang="en-US" dirty="0" smtClean="0"/>
              <a:t>からの引継ぎの実施</a:t>
            </a:r>
            <a:endParaRPr kumimoji="1" lang="en-US" altLang="ja-JP" dirty="0" smtClean="0"/>
          </a:p>
          <a:p>
            <a:r>
              <a:rPr kumimoji="1" lang="ja-JP" altLang="en-US" dirty="0" smtClean="0"/>
              <a:t>学生の方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先輩</a:t>
            </a:r>
            <a:r>
              <a:rPr lang="ja-JP" altLang="en-US" dirty="0" smtClean="0"/>
              <a:t>の卒論，修論，博論の通読</a:t>
            </a:r>
            <a:endParaRPr lang="en-US" altLang="ja-JP" dirty="0" smtClean="0"/>
          </a:p>
          <a:p>
            <a:r>
              <a:rPr kumimoji="1" lang="ja-JP" altLang="en-US" dirty="0"/>
              <a:t>過去</a:t>
            </a:r>
            <a:r>
              <a:rPr kumimoji="1" lang="ja-JP" altLang="en-US" dirty="0" smtClean="0"/>
              <a:t>の日林</a:t>
            </a:r>
            <a:r>
              <a:rPr kumimoji="1" lang="ja-JP" altLang="en-US" dirty="0"/>
              <a:t>誌</a:t>
            </a:r>
            <a:r>
              <a:rPr kumimoji="1" lang="ja-JP" altLang="en-US" dirty="0" smtClean="0"/>
              <a:t>を読み込む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本誌（編集委員会，編集委員）の傾向を把握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 smtClean="0"/>
              <a:t>第</a:t>
            </a:r>
            <a:r>
              <a:rPr kumimoji="1" lang="en-US" altLang="zh-CN" dirty="0" smtClean="0"/>
              <a:t>130</a:t>
            </a:r>
            <a:r>
              <a:rPr kumimoji="1" lang="zh-CN" altLang="en-US" dirty="0" smtClean="0"/>
              <a:t>回日本森林学会大会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1257" y="5936533"/>
            <a:ext cx="842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日々の作業に加えて，執筆者は論文の体裁に慣れる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3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34" y="1635125"/>
            <a:ext cx="4527932" cy="9561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34" y="0"/>
            <a:ext cx="4549966" cy="14421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論文執筆中にする</a:t>
            </a:r>
            <a:r>
              <a:rPr lang="ja-JP" altLang="en-US" dirty="0" smtClean="0"/>
              <a:t>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投稿規程に従う</a:t>
            </a:r>
            <a:r>
              <a:rPr kumimoji="1" lang="en-US" altLang="ja-JP" sz="1400" dirty="0" smtClean="0"/>
              <a:t>(</a:t>
            </a:r>
            <a:r>
              <a:rPr lang="en-US" altLang="ja-JP" sz="1400" dirty="0">
                <a:hlinkClick r:id="rId4"/>
              </a:rPr>
              <a:t>https://www.forestry.jp/publish/JJFS/submission/instruction-for-authors.html</a:t>
            </a:r>
            <a:r>
              <a:rPr kumimoji="1" lang="en-US" altLang="ja-JP" sz="1400" dirty="0" smtClean="0"/>
              <a:t>)</a:t>
            </a:r>
            <a:endParaRPr kumimoji="1" lang="en-US" altLang="ja-JP" dirty="0" smtClean="0"/>
          </a:p>
          <a:p>
            <a:r>
              <a:rPr kumimoji="1" lang="ja-JP" altLang="en-US" dirty="0" smtClean="0"/>
              <a:t>はじめに：目的の内容はイントロで言及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目的は得られた結果次第</a:t>
            </a:r>
            <a:endParaRPr lang="en-US" altLang="ja-JP" dirty="0" smtClean="0"/>
          </a:p>
          <a:p>
            <a:r>
              <a:rPr lang="ja-JP" altLang="en-US" dirty="0"/>
              <a:t>材料</a:t>
            </a:r>
            <a:r>
              <a:rPr lang="ja-JP" altLang="en-US" dirty="0" smtClean="0"/>
              <a:t>と方法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再現性の取れる手順</a:t>
            </a:r>
            <a:endParaRPr lang="en-US" altLang="ja-JP" dirty="0" smtClean="0"/>
          </a:p>
          <a:p>
            <a:pPr lvl="1"/>
            <a:r>
              <a:rPr lang="ja-JP" altLang="en-US" dirty="0"/>
              <a:t>結果</a:t>
            </a:r>
            <a:r>
              <a:rPr lang="ja-JP" altLang="en-US" dirty="0" smtClean="0"/>
              <a:t>の蓋然性の担保のための</a:t>
            </a:r>
            <a:r>
              <a:rPr lang="ja-JP" altLang="en-US" dirty="0"/>
              <a:t>統計</a:t>
            </a:r>
            <a:endParaRPr lang="en-US" altLang="ja-JP" dirty="0"/>
          </a:p>
          <a:p>
            <a:r>
              <a:rPr lang="ja-JP" altLang="en-US" dirty="0" smtClean="0"/>
              <a:t>結果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結果，考察で別の項を</a:t>
            </a:r>
            <a:endParaRPr lang="en-US" altLang="ja-JP" dirty="0" smtClean="0"/>
          </a:p>
          <a:p>
            <a:pPr lvl="1"/>
            <a:r>
              <a:rPr lang="ja-JP" altLang="en-US" dirty="0"/>
              <a:t>図表</a:t>
            </a:r>
            <a:r>
              <a:rPr lang="ja-JP" altLang="en-US" dirty="0" smtClean="0"/>
              <a:t>を</a:t>
            </a:r>
            <a:r>
              <a:rPr lang="ja-JP" altLang="en-US" dirty="0"/>
              <a:t>効果的</a:t>
            </a:r>
            <a:r>
              <a:rPr lang="ja-JP" altLang="en-US" dirty="0" smtClean="0"/>
              <a:t>に活用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844010" y="2080160"/>
            <a:ext cx="1101686" cy="211348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40450" y="5395532"/>
            <a:ext cx="3245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図：傾向，パターン</a:t>
            </a:r>
            <a:endParaRPr lang="en-US" altLang="ja-JP" sz="24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表：数値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4572000" y="5343181"/>
            <a:ext cx="275422" cy="93569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83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1714"/>
            <a:ext cx="8229600" cy="1143000"/>
          </a:xfrm>
        </p:spPr>
        <p:txBody>
          <a:bodyPr/>
          <a:lstStyle/>
          <a:p>
            <a:r>
              <a:rPr lang="ja-JP" altLang="en-US" dirty="0"/>
              <a:t>論文執筆中</a:t>
            </a:r>
            <a:r>
              <a:rPr lang="ja-JP" altLang="en-US" dirty="0" smtClean="0"/>
              <a:t>に</a:t>
            </a:r>
            <a:r>
              <a:rPr lang="ja-JP" altLang="en-US" u="sng" dirty="0" smtClean="0"/>
              <a:t>してはいけない</a:t>
            </a:r>
            <a:r>
              <a:rPr lang="ja-JP" altLang="en-US" dirty="0" smtClean="0"/>
              <a:t>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4714"/>
            <a:ext cx="8554598" cy="47516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dirty="0" smtClean="0"/>
              <a:t>投稿規程に従う</a:t>
            </a:r>
            <a:endParaRPr kumimoji="1" lang="en-US" altLang="ja-JP" dirty="0" smtClean="0"/>
          </a:p>
          <a:p>
            <a:pPr marL="393192" lvl="1" indent="0">
              <a:spcBef>
                <a:spcPts val="0"/>
              </a:spcBef>
              <a:buNone/>
            </a:pP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　体裁が異なる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特に引用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注意事項を参照していない</a:t>
            </a:r>
            <a:endParaRPr kumimoji="1" lang="en-US" altLang="ja-JP" dirty="0" smtClean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昔の規定に従っている</a:t>
            </a:r>
            <a:endParaRPr kumimoji="1" lang="en-US" altLang="ja-JP" dirty="0" smtClean="0"/>
          </a:p>
          <a:p>
            <a:pPr>
              <a:spcBef>
                <a:spcPts val="0"/>
              </a:spcBef>
            </a:pPr>
            <a:r>
              <a:rPr kumimoji="1" lang="ja-JP" altLang="en-US" dirty="0" smtClean="0"/>
              <a:t>はじめに：目的の内容はイントロで言及</a:t>
            </a:r>
            <a:endParaRPr kumimoji="1" lang="en-US" altLang="ja-JP" dirty="0" smtClean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目的がない</a:t>
            </a:r>
            <a:r>
              <a:rPr lang="ja-JP" altLang="en-US" dirty="0"/>
              <a:t>，やっていないから調べた</a:t>
            </a:r>
            <a:endParaRPr lang="en-US" altLang="ja-JP" dirty="0" smtClean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</a:t>
            </a:r>
            <a:r>
              <a:rPr lang="ja-JP" altLang="en-US" dirty="0"/>
              <a:t>論理の飛躍，過去の経緯が</a:t>
            </a:r>
            <a:r>
              <a:rPr lang="ja-JP" altLang="en-US" dirty="0" smtClean="0"/>
              <a:t>不明</a:t>
            </a:r>
            <a:endParaRPr lang="en-US" altLang="ja-JP" dirty="0" smtClean="0"/>
          </a:p>
          <a:p>
            <a:pPr>
              <a:spcBef>
                <a:spcPts val="0"/>
              </a:spcBef>
            </a:pPr>
            <a:r>
              <a:rPr lang="ja-JP" altLang="en-US" dirty="0" smtClean="0"/>
              <a:t>材料と方法</a:t>
            </a:r>
            <a:endParaRPr lang="en-US" altLang="ja-JP" dirty="0" smtClean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方法の記述が簡潔すぎ</a:t>
            </a:r>
            <a:endParaRPr lang="en-US" altLang="ja-JP" dirty="0" smtClean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統計の乱用，誤用</a:t>
            </a:r>
            <a:endParaRPr lang="en-US" altLang="ja-JP" dirty="0"/>
          </a:p>
          <a:p>
            <a:pPr>
              <a:spcBef>
                <a:spcPts val="0"/>
              </a:spcBef>
            </a:pPr>
            <a:r>
              <a:rPr lang="ja-JP" altLang="en-US" dirty="0" smtClean="0"/>
              <a:t>結果</a:t>
            </a:r>
            <a:endParaRPr lang="en-US" altLang="ja-JP" dirty="0" smtClean="0"/>
          </a:p>
          <a:p>
            <a:pPr marL="393192" lvl="1" indent="0">
              <a:spcBef>
                <a:spcPts val="0"/>
              </a:spcBef>
              <a:buNone/>
            </a:pPr>
            <a:r>
              <a:rPr lang="en-US" altLang="ja-JP" dirty="0" smtClean="0"/>
              <a:t>×</a:t>
            </a:r>
            <a:r>
              <a:rPr lang="ja-JP" altLang="en-US" dirty="0" smtClean="0"/>
              <a:t>　冗長な記述</a:t>
            </a:r>
            <a:r>
              <a:rPr lang="en-US" altLang="ja-JP" dirty="0" smtClean="0"/>
              <a:t>(</a:t>
            </a:r>
            <a:r>
              <a:rPr lang="ja-JP" altLang="en-US" dirty="0" smtClean="0"/>
              <a:t>有意性がない事象</a:t>
            </a:r>
            <a:r>
              <a:rPr lang="en-US" altLang="ja-JP" dirty="0" smtClean="0"/>
              <a:t>)</a:t>
            </a:r>
          </a:p>
          <a:p>
            <a:pPr marL="393192" lvl="1" indent="0">
              <a:spcBef>
                <a:spcPts val="0"/>
              </a:spcBef>
              <a:buNone/>
            </a:pP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　方法に記載していない</a:t>
            </a:r>
            <a:endParaRPr kumimoji="1" lang="en-US" altLang="ja-JP" dirty="0" smtClean="0"/>
          </a:p>
          <a:p>
            <a:pPr>
              <a:spcBef>
                <a:spcPts val="0"/>
              </a:spcBef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3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5782"/>
            <a:ext cx="8229600" cy="1143000"/>
          </a:xfrm>
        </p:spPr>
        <p:txBody>
          <a:bodyPr/>
          <a:lstStyle/>
          <a:p>
            <a:r>
              <a:rPr lang="ja-JP" altLang="en-US" dirty="0"/>
              <a:t>論文執筆中にすること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8048" y="1681712"/>
            <a:ext cx="8785952" cy="4674640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考察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結果</a:t>
            </a:r>
            <a:r>
              <a:rPr lang="ja-JP" altLang="en-US" dirty="0" smtClean="0"/>
              <a:t>で述べたことを目的，過去の知見を踏まえて議論</a:t>
            </a:r>
            <a:endParaRPr lang="en-US" altLang="ja-JP" dirty="0" smtClean="0"/>
          </a:p>
          <a:p>
            <a:r>
              <a:rPr kumimoji="1" lang="ja-JP" altLang="en-US" dirty="0" smtClean="0"/>
              <a:t>謝辞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指導教員に</a:t>
            </a:r>
            <a:r>
              <a:rPr lang="ja-JP" altLang="en-US" dirty="0"/>
              <a:t>聞</a:t>
            </a:r>
            <a:r>
              <a:rPr lang="ja-JP" altLang="en-US" dirty="0" smtClean="0"/>
              <a:t>く</a:t>
            </a:r>
            <a:endParaRPr kumimoji="1" lang="en-US" altLang="ja-JP" dirty="0" smtClean="0"/>
          </a:p>
          <a:p>
            <a:r>
              <a:rPr lang="ja-JP" altLang="en-US" dirty="0" smtClean="0"/>
              <a:t>引用文献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管理ソフトの利用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Endonote</a:t>
            </a:r>
            <a:r>
              <a:rPr lang="ja-JP" altLang="en-US" dirty="0" err="1" smtClean="0"/>
              <a:t>，</a:t>
            </a:r>
            <a:r>
              <a:rPr lang="en-US" altLang="ja-JP" dirty="0" err="1" smtClean="0"/>
              <a:t>Mendeley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付図，付表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毎木・土壌分析・</a:t>
            </a:r>
            <a:r>
              <a:rPr lang="en-US" altLang="ja-JP" dirty="0" smtClean="0"/>
              <a:t>DNA</a:t>
            </a:r>
            <a:r>
              <a:rPr lang="ja-JP" altLang="en-US" dirty="0" smtClean="0"/>
              <a:t>・アンケートデータなど</a:t>
            </a:r>
            <a:endParaRPr lang="en-US" altLang="ja-JP" dirty="0" smtClean="0"/>
          </a:p>
          <a:p>
            <a:r>
              <a:rPr lang="ja-JP" altLang="en-US" dirty="0" smtClean="0"/>
              <a:t>執筆順：材料と方法≒結果</a:t>
            </a:r>
            <a:r>
              <a:rPr lang="ja-JP" altLang="en-US" dirty="0"/>
              <a:t>≒ </a:t>
            </a:r>
            <a:r>
              <a:rPr lang="ja-JP" altLang="en-US" dirty="0" smtClean="0"/>
              <a:t>謝辞→はじめに→考察</a:t>
            </a:r>
            <a:endParaRPr lang="en-US" altLang="ja-JP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	</a:t>
            </a:r>
            <a:r>
              <a:rPr lang="ja-JP" altLang="en-US" dirty="0"/>
              <a:t>　</a:t>
            </a:r>
            <a:r>
              <a:rPr lang="ja-JP" altLang="en-US" dirty="0" smtClean="0"/>
              <a:t>　 </a:t>
            </a:r>
            <a:r>
              <a:rPr lang="ja-JP" altLang="en-US" sz="2400" dirty="0" smtClean="0"/>
              <a:t>引用</a:t>
            </a:r>
            <a:r>
              <a:rPr lang="ja-JP" altLang="en-US" sz="2400" dirty="0" smtClean="0"/>
              <a:t>文献は暇な時，管理ソフトでは一瞬で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2019/3/22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第</a:t>
            </a:r>
            <a:r>
              <a:rPr kumimoji="1" lang="en-US" altLang="zh-CN" smtClean="0"/>
              <a:t>130</a:t>
            </a:r>
            <a:r>
              <a:rPr kumimoji="1" lang="zh-CN" altLang="en-US" smtClean="0"/>
              <a:t>回日本森林学会大会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2F1C-BA10-4911-B380-1F10D35B787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6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テーマ2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テーマ2" id="{1FE41737-DB33-4F74-AF7B-5CD8980B635C}" vid="{2F412F5D-1553-44FC-9F1F-8E865389708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テーマ2</Template>
  <TotalTime>4369</TotalTime>
  <Words>710</Words>
  <Application>Microsoft Office PowerPoint</Application>
  <PresentationFormat>画面に合わせる (4:3)</PresentationFormat>
  <Paragraphs>197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HG丸ｺﾞｼｯｸM-PRO</vt:lpstr>
      <vt:lpstr>Meiryo UI</vt:lpstr>
      <vt:lpstr>ＭＳ ゴシック</vt:lpstr>
      <vt:lpstr>ＭＳ 明朝</vt:lpstr>
      <vt:lpstr>游ゴシック</vt:lpstr>
      <vt:lpstr>Arial</vt:lpstr>
      <vt:lpstr>Palatino Linotype</vt:lpstr>
      <vt:lpstr>Times New Roman</vt:lpstr>
      <vt:lpstr>Wingdings 2</vt:lpstr>
      <vt:lpstr>テーマ2</vt:lpstr>
      <vt:lpstr>日林誌に論文を出す</vt:lpstr>
      <vt:lpstr>どうしろと？</vt:lpstr>
      <vt:lpstr>自己紹介</vt:lpstr>
      <vt:lpstr>本日の話題</vt:lpstr>
      <vt:lpstr>論文とは</vt:lpstr>
      <vt:lpstr>論文を書く前にすること</vt:lpstr>
      <vt:lpstr>論文執筆中にすること</vt:lpstr>
      <vt:lpstr>論文執筆中にしてはいけないこと</vt:lpstr>
      <vt:lpstr>論文執筆中にすること</vt:lpstr>
      <vt:lpstr>論文執筆中にしてはいけないこと</vt:lpstr>
      <vt:lpstr>論文執筆中にすること</vt:lpstr>
      <vt:lpstr>論文執筆中にしてはいけないこと</vt:lpstr>
      <vt:lpstr>PowerPoint プレゼンテーション</vt:lpstr>
      <vt:lpstr>論文投稿後にすること</vt:lpstr>
      <vt:lpstr>回答文</vt:lpstr>
      <vt:lpstr>却下のとき・・・</vt:lpstr>
      <vt:lpstr>おわりに</vt:lpstr>
      <vt:lpstr>健闘を祈ります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日林誌に論文を出す</dc:title>
  <dc:creator>m-yosuke2016</dc:creator>
  <cp:lastModifiedBy>m-yosuke2016</cp:lastModifiedBy>
  <cp:revision>62</cp:revision>
  <dcterms:created xsi:type="dcterms:W3CDTF">2019-03-17T23:15:07Z</dcterms:created>
  <dcterms:modified xsi:type="dcterms:W3CDTF">2019-03-21T11:24:27Z</dcterms:modified>
</cp:coreProperties>
</file>