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1" r:id="rId2"/>
  </p:sldMasterIdLst>
  <p:notesMasterIdLst>
    <p:notesMasterId r:id="rId13"/>
  </p:notesMasterIdLst>
  <p:handoutMasterIdLst>
    <p:handoutMasterId r:id="rId14"/>
  </p:handoutMasterIdLst>
  <p:sldIdLst>
    <p:sldId id="850" r:id="rId3"/>
    <p:sldId id="853" r:id="rId4"/>
    <p:sldId id="852" r:id="rId5"/>
    <p:sldId id="854" r:id="rId6"/>
    <p:sldId id="856" r:id="rId7"/>
    <p:sldId id="855" r:id="rId8"/>
    <p:sldId id="868" r:id="rId9"/>
    <p:sldId id="869" r:id="rId10"/>
    <p:sldId id="858" r:id="rId11"/>
    <p:sldId id="859" r:id="rId12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shiro Minobe" initials="S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710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357" y="-96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58ED40-66D7-4E20-BCF3-1D56BDBD85A1}" type="datetimeFigureOut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F241D0-6955-4387-BEBD-C9295BE5D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95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C61784-8B0C-49EB-A967-1F5888BDC779}" type="datetimeFigureOut">
              <a:rPr kumimoji="1" lang="ja-JP" altLang="en-US" smtClean="0"/>
              <a:pPr/>
              <a:t>2019/8/11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D9A2F2-9FF3-4F4B-8F07-DD772BD182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B15BC0-FE21-4551-8B0D-F4601A6A9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86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57B8DC-42CF-4EE3-A9DE-07B22E4DB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0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5570" y="930283"/>
            <a:ext cx="2052637" cy="53324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6063" y="930283"/>
            <a:ext cx="6007100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84A28E-6E51-4B77-916D-2EFBC8E54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778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878241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0E566A-EBEB-457F-9F02-BFC0754E35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87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46068" y="930283"/>
            <a:ext cx="8212137" cy="53324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C1DBAD-E630-4555-8FE3-1464D6E4A4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11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8241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388E57-69D3-440F-A0BF-CDB2145722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832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0508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2749B4-59B1-471E-BBDB-6E3B6481B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65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8240" y="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 </a:t>
            </a:r>
            <a:r>
              <a:rPr lang="en-US" altLang="ja-JP" noProof="0" smtClean="0"/>
              <a:t>SmartArt </a:t>
            </a:r>
            <a:r>
              <a:rPr lang="ja-JP" altLang="en-US" noProof="0" smtClean="0"/>
              <a:t>グラフィックを追加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68135C-4417-490D-8089-4E01587474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520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95F0-6655-4DA2-9450-23BD9FC90C48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9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49DA-41E5-4C56-8EA7-A1B32767903F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0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4E43AA-DC5B-41D6-9FA0-0585733262C3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1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-1"/>
            <a:ext cx="7772400" cy="925689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AC6655-7481-4556-BAA7-ADC2A3B749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899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A157-A006-49D6-B59A-278BF47A7B0A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68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DF71-5643-4CFA-B26E-BBC78117BBEB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5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138500-B47A-4B6E-944D-B3B05D9D0E49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00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3E9D-CE53-4ED2-96C8-95A778929F3A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86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DB1-4337-4A20-9F4A-7B7B35829CB4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250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D827-D48B-4164-B7D3-F0EB341768EF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75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C17-601F-4E75-97E9-A47DD05986C4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61A9-B397-43EF-A115-A099AD19FAEF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83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216924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5187136"/>
            <a:ext cx="77724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8F1C1A-5663-4BE7-A694-8890DC2CA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427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68DFEA-F237-49DC-B3E0-7F5F09E1BD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33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1CEBFF-4AA3-4F42-8991-05FA526F9C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5619" y="2"/>
            <a:ext cx="7772400" cy="925689"/>
          </a:xfrm>
        </p:spPr>
        <p:txBody>
          <a:bodyPr/>
          <a:lstStyle>
            <a:lvl1pPr>
              <a:defRPr i="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38EB05-60D4-46D2-9377-82560E209A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36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C18F10-FA99-4EAA-B206-28211D8B9A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5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8" y="273116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119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F1D7F1-294D-4E8F-9F73-253A6FE4AF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282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67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立花　三重大学　生物資源　共生環境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45568E-3BB3-4189-8191-F90944B531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773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"/>
            <a:ext cx="7772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600" smtClean="0">
                <a:effectLst/>
                <a:latin typeface="+mj-lt"/>
                <a:ea typeface="ＭＳ Ｐゴシック" pitchFamily="50" charset="-128"/>
              </a:defRPr>
            </a:lvl1pPr>
          </a:lstStyle>
          <a:p>
            <a:pPr defTabSz="1072866"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600">
                <a:effectLst/>
                <a:latin typeface="+mj-lt"/>
                <a:ea typeface="ＭＳ Ｐゴシック" pitchFamily="50" charset="-128"/>
              </a:defRPr>
            </a:lvl1pPr>
          </a:lstStyle>
          <a:p>
            <a:pPr defTabSz="1072866">
              <a:defRPr/>
            </a:pPr>
            <a:r>
              <a:rPr lang="zh-TW" altLang="en-US" smtClean="0">
                <a:solidFill>
                  <a:prstClr val="black"/>
                </a:solidFill>
              </a:rPr>
              <a:t>立花　三重大学　生物資源　共生環境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600" smtClean="0">
                <a:effectLst/>
                <a:latin typeface="+mj-lt"/>
                <a:ea typeface="ＭＳ Ｐゴシック" pitchFamily="50" charset="-128"/>
              </a:defRPr>
            </a:lvl1pPr>
          </a:lstStyle>
          <a:p>
            <a:pPr defTabSz="1072866">
              <a:defRPr/>
            </a:pPr>
            <a:fld id="{7A55301A-5A5B-47E4-9845-CD2266475C0F}" type="slidenum">
              <a:rPr lang="ja-JP" altLang="en-US">
                <a:solidFill>
                  <a:prstClr val="black"/>
                </a:solidFill>
              </a:rPr>
              <a:pPr defTabSz="1072866"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31" name="Picture 166" descr="bi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3" y="6265863"/>
            <a:ext cx="5032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49239"/>
            <a:ext cx="4492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33" name="Picture 166" descr="bi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3" y="6265863"/>
            <a:ext cx="5032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49239"/>
            <a:ext cx="4492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6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700">
          <a:solidFill>
            <a:srgbClr val="070D13"/>
          </a:solidFill>
          <a:latin typeface="+mj-ea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700">
          <a:solidFill>
            <a:srgbClr val="070D13"/>
          </a:solidFill>
          <a:latin typeface="ＭＳ Ｐゴシック" charset="-128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700">
          <a:solidFill>
            <a:srgbClr val="070D13"/>
          </a:solidFill>
          <a:latin typeface="ＭＳ Ｐゴシック" charset="-128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700">
          <a:solidFill>
            <a:srgbClr val="070D13"/>
          </a:solidFill>
          <a:latin typeface="ＭＳ Ｐゴシック" charset="-128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700">
          <a:solidFill>
            <a:srgbClr val="070D13"/>
          </a:solidFill>
          <a:latin typeface="ＭＳ Ｐゴシック" charset="-128"/>
          <a:ea typeface="ＭＳ Ｐゴシック" pitchFamily="50" charset="-128"/>
        </a:defRPr>
      </a:lvl5pPr>
      <a:lvl6pPr marL="536433" algn="l" rtl="0" eaLnBrk="1" fontAlgn="base" hangingPunct="1">
        <a:spcBef>
          <a:spcPct val="0"/>
        </a:spcBef>
        <a:spcAft>
          <a:spcPct val="0"/>
        </a:spcAft>
        <a:defRPr kumimoji="1" sz="5200" i="1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1072866" algn="l" rtl="0" eaLnBrk="1" fontAlgn="base" hangingPunct="1">
        <a:spcBef>
          <a:spcPct val="0"/>
        </a:spcBef>
        <a:spcAft>
          <a:spcPct val="0"/>
        </a:spcAft>
        <a:defRPr kumimoji="1" sz="5200" i="1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609298" algn="l" rtl="0" eaLnBrk="1" fontAlgn="base" hangingPunct="1">
        <a:spcBef>
          <a:spcPct val="0"/>
        </a:spcBef>
        <a:spcAft>
          <a:spcPct val="0"/>
        </a:spcAft>
        <a:defRPr kumimoji="1" sz="5200" i="1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2145731" algn="l" rtl="0" eaLnBrk="1" fontAlgn="base" hangingPunct="1">
        <a:spcBef>
          <a:spcPct val="0"/>
        </a:spcBef>
        <a:spcAft>
          <a:spcPct val="0"/>
        </a:spcAft>
        <a:defRPr kumimoji="1" sz="5200" i="1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Blip>
          <a:blip r:embed="rId20"/>
        </a:buBlip>
        <a:defRPr kumimoji="1"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SzPct val="75000"/>
        <a:buBlip>
          <a:blip r:embed="rId21"/>
        </a:buBlip>
        <a:defRPr kumimoji="1" sz="3300">
          <a:solidFill>
            <a:schemeClr val="tx1"/>
          </a:solidFill>
          <a:latin typeface="+mn-lt"/>
          <a:ea typeface="+mn-ea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300">
          <a:solidFill>
            <a:schemeClr val="tx1"/>
          </a:solidFill>
          <a:latin typeface="+mn-lt"/>
          <a:ea typeface="+mn-ea"/>
        </a:defRPr>
      </a:lvl5pPr>
      <a:lvl6pPr marL="2950380" indent="-26821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300">
          <a:solidFill>
            <a:schemeClr val="tx1"/>
          </a:solidFill>
          <a:latin typeface="+mn-lt"/>
          <a:ea typeface="+mn-ea"/>
        </a:defRPr>
      </a:lvl6pPr>
      <a:lvl7pPr marL="3486813" indent="-26821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300">
          <a:solidFill>
            <a:schemeClr val="tx1"/>
          </a:solidFill>
          <a:latin typeface="+mn-lt"/>
          <a:ea typeface="+mn-ea"/>
        </a:defRPr>
      </a:lvl7pPr>
      <a:lvl8pPr marL="4023246" indent="-26821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300">
          <a:solidFill>
            <a:schemeClr val="tx1"/>
          </a:solidFill>
          <a:latin typeface="+mn-lt"/>
          <a:ea typeface="+mn-ea"/>
        </a:defRPr>
      </a:lvl8pPr>
      <a:lvl9pPr marL="4559678" indent="-26821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817D91-D773-4B81-8B52-0CF332756CF4}" type="datetime1">
              <a:rPr kumimoji="1" lang="ja-JP" altLang="en-US" smtClean="0"/>
              <a:t>2019/8/11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C7229FF-D7CE-45F5-A76C-6D159F55B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g"/><Relationship Id="rId5" Type="http://schemas.openxmlformats.org/officeDocument/2006/relationships/image" Target="../media/image28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7092" y="76200"/>
            <a:ext cx="8151440" cy="83252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北極振動と南極振動のシンクロ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subTitle" idx="1"/>
          </p:nvPr>
        </p:nvSpPr>
        <p:spPr>
          <a:xfrm>
            <a:off x="1115616" y="952221"/>
            <a:ext cx="7416824" cy="1769713"/>
          </a:xfrm>
        </p:spPr>
        <p:txBody>
          <a:bodyPr/>
          <a:lstStyle/>
          <a:p>
            <a:pPr marL="0" indent="0" algn="ctr" hangingPunct="0">
              <a:buNone/>
            </a:pPr>
            <a:r>
              <a:rPr lang="ja-JP" altLang="ja-JP" sz="3200" b="1" dirty="0"/>
              <a:t>日本の異常気象</a:t>
            </a:r>
            <a:r>
              <a:rPr lang="ja-JP" altLang="ja-JP" sz="3200" b="1" dirty="0" smtClean="0"/>
              <a:t>が遠く</a:t>
            </a:r>
            <a:r>
              <a:rPr lang="ja-JP" altLang="ja-JP" sz="3200" b="1" dirty="0"/>
              <a:t>南極に関係が</a:t>
            </a:r>
            <a:r>
              <a:rPr lang="ja-JP" altLang="ja-JP" sz="3200" b="1" dirty="0" smtClean="0"/>
              <a:t>ある</a:t>
            </a:r>
            <a:r>
              <a:rPr lang="ja-JP" altLang="en-US" sz="3200" b="1" dirty="0" smtClean="0"/>
              <a:t>　</a:t>
            </a:r>
            <a:endParaRPr lang="en-US" altLang="ja-JP" sz="3200" b="1" dirty="0" smtClean="0"/>
          </a:p>
          <a:p>
            <a:pPr marL="0" indent="0" algn="ctr" hangingPunct="0">
              <a:buNone/>
            </a:pPr>
            <a:r>
              <a:rPr lang="ja-JP" altLang="ja-JP" sz="3200" b="1" dirty="0" smtClean="0"/>
              <a:t>―</a:t>
            </a:r>
            <a:r>
              <a:rPr lang="ja-JP" altLang="ja-JP" sz="3200" b="1" dirty="0"/>
              <a:t>北極振動と南極振動</a:t>
            </a:r>
            <a:r>
              <a:rPr lang="ja-JP" altLang="ja-JP" sz="3200" b="1" dirty="0" smtClean="0"/>
              <a:t>が</a:t>
            </a:r>
            <a:endParaRPr lang="en-US" altLang="ja-JP" sz="3200" b="1" dirty="0" smtClean="0"/>
          </a:p>
          <a:p>
            <a:pPr marL="0" indent="0" algn="ctr" hangingPunct="0">
              <a:buNone/>
            </a:pPr>
            <a:r>
              <a:rPr lang="ja-JP" altLang="ja-JP" sz="3200" b="1" dirty="0" smtClean="0"/>
              <a:t>一緒</a:t>
            </a:r>
            <a:r>
              <a:rPr lang="ja-JP" altLang="ja-JP" sz="3200" b="1" dirty="0"/>
              <a:t>に変動していることを発見―</a:t>
            </a:r>
            <a:endParaRPr lang="ja-JP" altLang="ja-JP" sz="3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6655-7481-4556-BAA7-ADC2A3B749D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68736" y="2875985"/>
            <a:ext cx="8784976" cy="249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kumimoji="1" sz="3300">
                <a:solidFill>
                  <a:schemeClr val="tx1"/>
                </a:solidFill>
                <a:latin typeface="+mn-lt"/>
                <a:ea typeface="+mn-ea"/>
              </a:defRPr>
            </a:lvl2pPr>
            <a:lvl3pPr marL="1341082" indent="-268216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877515" indent="-268216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4pPr>
            <a:lvl5pPr marL="2413947" indent="-26821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5pPr>
            <a:lvl6pPr marL="2950380" indent="-268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486813" indent="-268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4023246" indent="-268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559678" indent="-268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hangingPunct="0"/>
            <a:r>
              <a:rPr lang="en-US" altLang="ja-JP" sz="2000" b="1" dirty="0"/>
              <a:t>Interhemispheric synchronization between the AO and the </a:t>
            </a:r>
            <a:r>
              <a:rPr lang="en-US" altLang="ja-JP" sz="2000" b="1" dirty="0" smtClean="0"/>
              <a:t>AAO</a:t>
            </a:r>
          </a:p>
          <a:p>
            <a:pPr algn="ctr" hangingPunct="0"/>
            <a:r>
              <a:rPr lang="en-US" altLang="ja-JP" sz="2000" b="1" dirty="0"/>
              <a:t>Geophysical Research Letters, 45,13477-13484, DOI:10.1029/2018GL081002 , </a:t>
            </a:r>
            <a:r>
              <a:rPr lang="en-US" altLang="ja-JP" sz="2000" b="1" dirty="0" smtClean="0"/>
              <a:t>2018</a:t>
            </a:r>
          </a:p>
          <a:p>
            <a:pPr algn="ctr" hangingPunct="0"/>
            <a:r>
              <a:rPr lang="ja-JP" altLang="en-US" sz="2400" b="1" dirty="0" smtClean="0"/>
              <a:t>立花義裕</a:t>
            </a:r>
            <a:r>
              <a:rPr lang="en-US" altLang="ja-JP" sz="2400" b="1" dirty="0" smtClean="0"/>
              <a:t>,</a:t>
            </a:r>
            <a:r>
              <a:rPr lang="zh-TW" altLang="en-US" sz="2400" b="1" dirty="0" smtClean="0"/>
              <a:t>井上裕介</a:t>
            </a:r>
            <a:r>
              <a:rPr lang="en-US" altLang="zh-TW" sz="2400" b="1" dirty="0" smtClean="0"/>
              <a:t>,</a:t>
            </a:r>
            <a:r>
              <a:rPr lang="ja-JP" altLang="en-US" sz="2400" b="1" dirty="0" smtClean="0"/>
              <a:t> 小松謙介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三重大学</a:t>
            </a:r>
            <a:r>
              <a:rPr lang="en-US" altLang="ja-JP" sz="2400" b="1" dirty="0" smtClean="0"/>
              <a:t>)</a:t>
            </a:r>
          </a:p>
          <a:p>
            <a:pPr algn="ctr" hangingPunct="0"/>
            <a:r>
              <a:rPr lang="zh-TW" altLang="en-US" sz="2400" b="1" dirty="0" smtClean="0"/>
              <a:t>本田明治</a:t>
            </a:r>
            <a:r>
              <a:rPr lang="ja-JP" altLang="en-US" sz="2400" b="1" dirty="0" smtClean="0"/>
              <a:t>（新潟大学）</a:t>
            </a:r>
            <a:r>
              <a:rPr lang="en-US" altLang="ja-JP" sz="2400" b="1" dirty="0"/>
              <a:t>,</a:t>
            </a:r>
            <a:r>
              <a:rPr lang="zh-TW" altLang="en-US" sz="2400" b="1" dirty="0" smtClean="0"/>
              <a:t>中村哲</a:t>
            </a:r>
            <a:r>
              <a:rPr lang="en-US" altLang="zh-TW" sz="2400" b="1" dirty="0" err="1" smtClean="0"/>
              <a:t>,</a:t>
            </a:r>
            <a:r>
              <a:rPr lang="zh-TW" altLang="en-US" sz="2400" b="1" dirty="0" smtClean="0"/>
              <a:t>山崎</a:t>
            </a:r>
            <a:r>
              <a:rPr lang="zh-TW" altLang="en-US" sz="2400" b="1" dirty="0"/>
              <a:t>孝</a:t>
            </a:r>
            <a:r>
              <a:rPr lang="zh-TW" altLang="en-US" sz="2400" b="1" dirty="0" smtClean="0"/>
              <a:t>治</a:t>
            </a:r>
            <a:r>
              <a:rPr lang="ja-JP" altLang="en-US" sz="2400" b="1" dirty="0" smtClean="0"/>
              <a:t>（北海道大学），</a:t>
            </a:r>
            <a:endParaRPr lang="en-US" altLang="ja-JP" sz="2400" b="1" dirty="0" smtClean="0"/>
          </a:p>
          <a:p>
            <a:pPr algn="ctr" hangingPunct="0"/>
            <a:r>
              <a:rPr lang="ja-JP" altLang="en-US" sz="2400" b="1" dirty="0" smtClean="0"/>
              <a:t>緒方</a:t>
            </a:r>
            <a:r>
              <a:rPr lang="ja-JP" altLang="en-US" sz="2400" b="1" dirty="0"/>
              <a:t>香</a:t>
            </a:r>
            <a:r>
              <a:rPr lang="ja-JP" altLang="en-US" sz="2400" b="1" dirty="0" smtClean="0"/>
              <a:t>都（</a:t>
            </a:r>
            <a:r>
              <a:rPr lang="ja-JP" altLang="en-US" sz="2400" b="1" dirty="0"/>
              <a:t>三重</a:t>
            </a:r>
            <a:r>
              <a:rPr lang="ja-JP" altLang="en-US" sz="2400" b="1" dirty="0" smtClean="0"/>
              <a:t>大学</a:t>
            </a:r>
            <a:r>
              <a:rPr lang="en-US" altLang="ja-JP" sz="2400" b="1" dirty="0" smtClean="0"/>
              <a:t>,</a:t>
            </a:r>
            <a:r>
              <a:rPr lang="ja-JP" altLang="en-US" sz="2400" b="1" dirty="0" smtClean="0"/>
              <a:t>現：気象庁・</a:t>
            </a:r>
            <a:r>
              <a:rPr lang="zh-TW" altLang="en-US" sz="2400" b="1" dirty="0"/>
              <a:t>南極観測</a:t>
            </a:r>
            <a:r>
              <a:rPr lang="zh-TW" altLang="en-US" sz="2400" b="1" dirty="0" smtClean="0"/>
              <a:t>事務室</a:t>
            </a:r>
            <a:r>
              <a:rPr lang="ja-JP" altLang="en-US" sz="2400" b="1" dirty="0" smtClean="0"/>
              <a:t>）</a:t>
            </a:r>
            <a:endParaRPr lang="en-US" altLang="ja-JP" sz="2400" b="1" dirty="0"/>
          </a:p>
          <a:p>
            <a:pPr algn="ctr" hangingPunct="0"/>
            <a:endParaRPr lang="ja-JP" altLang="ja-JP" b="1" dirty="0"/>
          </a:p>
          <a:p>
            <a:endParaRPr lang="ja-JP" altLang="en-US" kern="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547929"/>
            <a:ext cx="1725318" cy="3535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76" y="5560957"/>
            <a:ext cx="1390008" cy="4145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5652405"/>
            <a:ext cx="1591194" cy="32311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43808" y="6254710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平成</a:t>
            </a:r>
            <a:r>
              <a:rPr lang="en-US" altLang="ja-JP" dirty="0"/>
              <a:t>31</a:t>
            </a:r>
            <a:r>
              <a:rPr lang="ja-JP" altLang="en-US" dirty="0"/>
              <a:t>年  </a:t>
            </a:r>
            <a:r>
              <a:rPr lang="en-US" altLang="ja-JP" dirty="0" smtClean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21</a:t>
            </a:r>
            <a:r>
              <a:rPr lang="ja-JP" altLang="en-US" dirty="0" smtClean="0"/>
              <a:t>日　プレスリリース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0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5"/>
          <a:stretch/>
        </p:blipFill>
        <p:spPr>
          <a:xfrm rot="5400000">
            <a:off x="3266261" y="1773928"/>
            <a:ext cx="1812365" cy="8382003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>
            <a:off x="4267341" y="821208"/>
            <a:ext cx="18806" cy="543849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229FF-D7CE-45F5-A76C-6D159F55B7F0}" type="slidenum">
              <a:rPr kumimoji="1" lang="ja-JP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100" b="1" i="0" u="none" strike="noStrike" kern="1200" cap="none" spc="-7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5790" y="5707809"/>
            <a:ext cx="3379702" cy="1117119"/>
            <a:chOff x="-56211" y="5661778"/>
            <a:chExt cx="3379702" cy="1117119"/>
          </a:xfrm>
        </p:grpSpPr>
        <p:sp>
          <p:nvSpPr>
            <p:cNvPr id="8" name="円/楕円 7"/>
            <p:cNvSpPr/>
            <p:nvPr/>
          </p:nvSpPr>
          <p:spPr>
            <a:xfrm>
              <a:off x="-56211" y="5661778"/>
              <a:ext cx="1991218" cy="93150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AAO</a:t>
              </a:r>
              <a:endPara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875219" y="6329958"/>
              <a:ext cx="2448272" cy="4489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南極振動</a:t>
              </a: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: 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負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</p:grpSp>
      <p:sp>
        <p:nvSpPr>
          <p:cNvPr id="6" name="円/楕円 5"/>
          <p:cNvSpPr/>
          <p:nvPr/>
        </p:nvSpPr>
        <p:spPr>
          <a:xfrm>
            <a:off x="79913" y="2393454"/>
            <a:ext cx="2224348" cy="93150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極渦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1" name="下カーブ矢印 10"/>
          <p:cNvSpPr/>
          <p:nvPr/>
        </p:nvSpPr>
        <p:spPr bwMode="auto">
          <a:xfrm>
            <a:off x="-4025342" y="3474091"/>
            <a:ext cx="17353928" cy="1665301"/>
          </a:xfrm>
          <a:prstGeom prst="curvedDownArrow">
            <a:avLst>
              <a:gd name="adj1" fmla="val 25000"/>
              <a:gd name="adj2" fmla="val 48424"/>
              <a:gd name="adj3" fmla="val 25000"/>
            </a:avLst>
          </a:prstGeom>
          <a:solidFill>
            <a:srgbClr val="002060">
              <a:alpha val="50195"/>
            </a:srgbClr>
          </a:solidFill>
          <a:ln>
            <a:noFill/>
          </a:ln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-39772" y="0"/>
            <a:ext cx="2073288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仮説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	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Condensed" panose="02060603050405020104"/>
              <a:ea typeface="HG明朝B" panose="02020809000000000000" pitchFamily="17" charset="-128"/>
              <a:cs typeface="+mj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67534" y="51249"/>
            <a:ext cx="7295872" cy="523220"/>
          </a:xfrm>
          <a:prstGeom prst="rect">
            <a:avLst/>
          </a:prstGeom>
          <a:solidFill>
            <a:srgbClr val="004620"/>
          </a:solidFill>
          <a:ln w="38100">
            <a:solidFill>
              <a:srgbClr val="0046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成層圏子午面循環→熱帯対流→逆半球へ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-18558" y="5139392"/>
            <a:ext cx="2854419" cy="1252921"/>
            <a:chOff x="68642" y="4929906"/>
            <a:chExt cx="2854419" cy="1623303"/>
          </a:xfrm>
        </p:grpSpPr>
        <p:sp>
          <p:nvSpPr>
            <p:cNvPr id="26" name="円/楕円 25"/>
            <p:cNvSpPr/>
            <p:nvPr/>
          </p:nvSpPr>
          <p:spPr bwMode="auto">
            <a:xfrm>
              <a:off x="68642" y="4929906"/>
              <a:ext cx="1181171" cy="1623303"/>
            </a:xfrm>
            <a:prstGeom prst="ellipse">
              <a:avLst/>
            </a:prstGeom>
            <a:solidFill>
              <a:srgbClr val="FF0000">
                <a:alpha val="92000"/>
              </a:srgbClr>
            </a:solidFill>
            <a:ln>
              <a:noFill/>
            </a:ln>
            <a:scene3d>
              <a:camera prst="perspectiveHeroicExtremeRightFacing"/>
              <a:lightRig rig="threePt" dir="t"/>
            </a:scene3d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高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1754734" y="5056696"/>
              <a:ext cx="1168327" cy="1496513"/>
            </a:xfrm>
            <a:prstGeom prst="ellipse">
              <a:avLst/>
            </a:prstGeom>
            <a:solidFill>
              <a:srgbClr val="0070C0">
                <a:alpha val="92000"/>
              </a:srgbClr>
            </a:solidFill>
            <a:ln>
              <a:noFill/>
            </a:ln>
            <a:scene3d>
              <a:camera prst="perspectiveHeroicExtremeRightFacing"/>
              <a:lightRig rig="threePt" dir="t"/>
            </a:scene3d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低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</p:grpSp>
      <p:sp>
        <p:nvSpPr>
          <p:cNvPr id="28" name="右矢印 27"/>
          <p:cNvSpPr/>
          <p:nvPr/>
        </p:nvSpPr>
        <p:spPr bwMode="auto">
          <a:xfrm>
            <a:off x="20851" y="4400122"/>
            <a:ext cx="2637473" cy="2088231"/>
          </a:xfrm>
          <a:prstGeom prst="rightArrow">
            <a:avLst/>
          </a:prstGeom>
          <a:solidFill>
            <a:srgbClr val="002060">
              <a:alpha val="95000"/>
            </a:srgbClr>
          </a:solidFill>
          <a:ln>
            <a:solidFill>
              <a:schemeClr val="tx1"/>
            </a:solidFill>
          </a:ln>
          <a:scene3d>
            <a:camera prst="isometricOffAxis1Left"/>
            <a:lightRig rig="threePt" dir="t"/>
          </a:scene3d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西風</a:t>
            </a: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弱</a:t>
            </a: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4510750" y="5803357"/>
            <a:ext cx="3875598" cy="1058894"/>
            <a:chOff x="4651622" y="5790454"/>
            <a:chExt cx="3875598" cy="1058894"/>
          </a:xfrm>
        </p:grpSpPr>
        <p:sp>
          <p:nvSpPr>
            <p:cNvPr id="46" name="円/楕円 45"/>
            <p:cNvSpPr/>
            <p:nvPr/>
          </p:nvSpPr>
          <p:spPr>
            <a:xfrm>
              <a:off x="7093270" y="5790454"/>
              <a:ext cx="1433950" cy="105889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AO</a:t>
              </a:r>
              <a:endPara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  <p:sp>
          <p:nvSpPr>
            <p:cNvPr id="47" name="角丸四角形 46"/>
            <p:cNvSpPr/>
            <p:nvPr/>
          </p:nvSpPr>
          <p:spPr bwMode="auto">
            <a:xfrm>
              <a:off x="4651622" y="6056268"/>
              <a:ext cx="3711823" cy="723634"/>
            </a:xfrm>
            <a:prstGeom prst="roundRect">
              <a:avLst/>
            </a:prstGeom>
            <a:solidFill>
              <a:schemeClr val="bg1">
                <a:alpha val="50195"/>
              </a:schemeClr>
            </a:solidFill>
            <a:ln w="28575">
              <a:solidFill>
                <a:srgbClr val="FF0000"/>
              </a:solidFill>
            </a:ln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北半球で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北極振動が負の傾向へ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277261" y="5139392"/>
            <a:ext cx="2943162" cy="1534460"/>
            <a:chOff x="6436700" y="4833140"/>
            <a:chExt cx="2943162" cy="1534460"/>
          </a:xfrm>
        </p:grpSpPr>
        <p:sp>
          <p:nvSpPr>
            <p:cNvPr id="49" name="円/楕円 48"/>
            <p:cNvSpPr/>
            <p:nvPr/>
          </p:nvSpPr>
          <p:spPr bwMode="auto">
            <a:xfrm>
              <a:off x="6436700" y="5071456"/>
              <a:ext cx="1440160" cy="1296144"/>
            </a:xfrm>
            <a:prstGeom prst="ellipse">
              <a:avLst/>
            </a:prstGeom>
            <a:solidFill>
              <a:srgbClr val="0070C0">
                <a:alpha val="92000"/>
              </a:srgbClr>
            </a:solidFill>
            <a:ln>
              <a:noFill/>
            </a:ln>
            <a:scene3d>
              <a:camera prst="perspectiveHeroicExtremeRightFacing"/>
              <a:lightRig rig="threePt" dir="t"/>
            </a:scene3d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低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 bwMode="auto">
            <a:xfrm>
              <a:off x="7939702" y="4833140"/>
              <a:ext cx="1440160" cy="1296144"/>
            </a:xfrm>
            <a:prstGeom prst="ellipse">
              <a:avLst/>
            </a:prstGeom>
            <a:solidFill>
              <a:srgbClr val="FF0000">
                <a:alpha val="92000"/>
              </a:srgbClr>
            </a:solidFill>
            <a:ln>
              <a:noFill/>
            </a:ln>
            <a:scene3d>
              <a:camera prst="perspectiveHeroicExtremeRightFacing"/>
              <a:lightRig rig="threePt" dir="t"/>
            </a:scene3d>
            <a:ex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rPr>
                <a:t>高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endParaRPr>
            </a:p>
          </p:txBody>
        </p:sp>
      </p:grpSp>
      <p:sp>
        <p:nvSpPr>
          <p:cNvPr id="51" name="右矢印 50"/>
          <p:cNvSpPr/>
          <p:nvPr/>
        </p:nvSpPr>
        <p:spPr bwMode="auto">
          <a:xfrm>
            <a:off x="6445756" y="4550129"/>
            <a:ext cx="2615522" cy="2212081"/>
          </a:xfrm>
          <a:prstGeom prst="rightArrow">
            <a:avLst/>
          </a:prstGeom>
          <a:solidFill>
            <a:srgbClr val="002060">
              <a:alpha val="92000"/>
            </a:srgbClr>
          </a:solidFill>
          <a:ln>
            <a:solidFill>
              <a:schemeClr val="tx1"/>
            </a:solidFill>
          </a:ln>
          <a:scene3d>
            <a:camera prst="isometricOffAxis1Left"/>
            <a:lightRig rig="threePt" dir="t"/>
          </a:scene3d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西風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弱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2" name="U ターン矢印 51"/>
          <p:cNvSpPr/>
          <p:nvPr/>
        </p:nvSpPr>
        <p:spPr bwMode="auto">
          <a:xfrm>
            <a:off x="4350648" y="735078"/>
            <a:ext cx="4456718" cy="3571663"/>
          </a:xfrm>
          <a:prstGeom prst="uturnArrow">
            <a:avLst>
              <a:gd name="adj1" fmla="val 15361"/>
              <a:gd name="adj2" fmla="val 20747"/>
              <a:gd name="adj3" fmla="val 25000"/>
              <a:gd name="adj4" fmla="val 43750"/>
              <a:gd name="adj5" fmla="val 100000"/>
            </a:avLst>
          </a:prstGeom>
          <a:solidFill>
            <a:srgbClr val="006600">
              <a:alpha val="95000"/>
            </a:srgbClr>
          </a:solidFill>
          <a:ln>
            <a:noFill/>
          </a:ln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6" name="U ターン矢印 55"/>
          <p:cNvSpPr/>
          <p:nvPr/>
        </p:nvSpPr>
        <p:spPr bwMode="auto">
          <a:xfrm flipH="1">
            <a:off x="95476" y="837129"/>
            <a:ext cx="4133977" cy="3465132"/>
          </a:xfrm>
          <a:prstGeom prst="uturnArrow">
            <a:avLst>
              <a:gd name="adj1" fmla="val 15361"/>
              <a:gd name="adj2" fmla="val 20747"/>
              <a:gd name="adj3" fmla="val 25000"/>
              <a:gd name="adj4" fmla="val 43750"/>
              <a:gd name="adj5" fmla="val 100000"/>
            </a:avLst>
          </a:prstGeom>
          <a:solidFill>
            <a:srgbClr val="006600">
              <a:alpha val="95000"/>
            </a:srgbClr>
          </a:solidFill>
          <a:ln>
            <a:noFill/>
          </a:ln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33230" y="4429655"/>
            <a:ext cx="295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熱帯の対流活動へ影響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 err="1"/>
              <a:t>Eguchi</a:t>
            </a:r>
            <a:r>
              <a:rPr lang="en-US" altLang="ja-JP" dirty="0"/>
              <a:t> and Kodera, </a:t>
            </a:r>
            <a:r>
              <a:rPr lang="en-US" altLang="ja-JP" dirty="0" smtClean="0"/>
              <a:t>2007; Kodera </a:t>
            </a:r>
            <a:r>
              <a:rPr lang="en-US" altLang="ja-JP" dirty="0"/>
              <a:t>et al., 2011)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0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8" grpId="0" animBg="1"/>
      <p:bldP spid="51" grpId="0" animBg="1"/>
      <p:bldP spid="52" grpId="0" animBg="1"/>
      <p:bldP spid="5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5445086"/>
            <a:ext cx="7772400" cy="1239416"/>
          </a:xfrm>
        </p:spPr>
        <p:txBody>
          <a:bodyPr/>
          <a:lstStyle/>
          <a:p>
            <a:r>
              <a:rPr lang="ja-JP" altLang="en-US" sz="3600" dirty="0"/>
              <a:t>北極振動</a:t>
            </a:r>
            <a:r>
              <a:rPr lang="ja-JP" altLang="en-US" sz="3600" dirty="0" smtClean="0"/>
              <a:t>指数と南極振動指数との相関係数</a:t>
            </a:r>
            <a:r>
              <a:rPr lang="en-US" altLang="ja-JP" sz="3600" dirty="0" smtClean="0"/>
              <a:t>.2</a:t>
            </a:r>
            <a:r>
              <a:rPr lang="ja-JP" altLang="en-US" sz="3600" dirty="0" smtClean="0"/>
              <a:t>月と１０月に注目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6655-7481-4556-BAA7-ADC2A3B749D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34" y="1124744"/>
            <a:ext cx="6390385" cy="4392488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84482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INDEX:</a:t>
            </a:r>
          </a:p>
          <a:p>
            <a:r>
              <a:rPr kumimoji="1" lang="en-US" altLang="ja-JP" dirty="0" smtClean="0"/>
              <a:t>SLP(JRA55)</a:t>
            </a:r>
          </a:p>
          <a:p>
            <a:r>
              <a:rPr kumimoji="1" lang="en-US" altLang="ja-JP" dirty="0" smtClean="0"/>
              <a:t>65-N-40N</a:t>
            </a:r>
          </a:p>
          <a:p>
            <a:endParaRPr lang="en-US" altLang="ja-JP" dirty="0"/>
          </a:p>
          <a:p>
            <a:r>
              <a:rPr lang="en-US" altLang="ja-JP" dirty="0"/>
              <a:t>Gong and Wang (1999</a:t>
            </a:r>
            <a:r>
              <a:rPr lang="en-US" altLang="ja-JP" dirty="0" smtClean="0"/>
              <a:t>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9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784975" cy="936104"/>
          </a:xfrm>
        </p:spPr>
        <p:txBody>
          <a:bodyPr/>
          <a:lstStyle/>
          <a:p>
            <a:r>
              <a:rPr kumimoji="1" lang="ja-JP" altLang="en-US" sz="2000" dirty="0" smtClean="0"/>
              <a:t>２月と１０月の北極振動と南極振動の時系列（左）と子午面への回帰図（右）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2000" dirty="0" smtClean="0"/>
              <a:t>高緯度側と低緯度側が同位相で，両半球共に共変動していることが読み取れる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北極振動が正の時，南極振動も正になる傾向がある（負の時は両方負）．</a:t>
            </a:r>
            <a:endParaRPr kumimoji="1" lang="ja-JP" altLang="en-US" sz="2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7684"/>
            <a:ext cx="4320480" cy="400771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6655-7481-4556-BAA7-ADC2A3B749D7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27142"/>
            <a:ext cx="4165928" cy="38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337132"/>
            <a:ext cx="8856984" cy="838401"/>
          </a:xfrm>
        </p:spPr>
        <p:txBody>
          <a:bodyPr/>
          <a:lstStyle/>
          <a:p>
            <a:r>
              <a:rPr kumimoji="1" lang="ja-JP" altLang="en-US" sz="2800" dirty="0" smtClean="0"/>
              <a:t>子午面への</a:t>
            </a:r>
            <a:r>
              <a:rPr kumimoji="1" lang="en-US" altLang="ja-JP" sz="2800" dirty="0" smtClean="0"/>
              <a:t>SVD</a:t>
            </a:r>
            <a:r>
              <a:rPr kumimoji="1" lang="ja-JP" altLang="en-US" sz="2800" dirty="0" smtClean="0"/>
              <a:t>解析でもシンクロが確認された．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対流圏と成層圏はつながっており，振幅の中心は成層圏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6655-7481-4556-BAA7-ADC2A3B749D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4744"/>
            <a:ext cx="5944115" cy="4078577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4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687" y="4077072"/>
            <a:ext cx="7772400" cy="2376264"/>
          </a:xfrm>
        </p:spPr>
        <p:txBody>
          <a:bodyPr/>
          <a:lstStyle/>
          <a:p>
            <a:r>
              <a:rPr kumimoji="1" lang="en-US" altLang="ja-JP" dirty="0" smtClean="0"/>
              <a:t>AGCM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気候値ラン実験でも，北極振動と南極振動のシンクロが再現された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F1C1A-5663-4BE7-A694-8890DC2CADD1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81" y="1208729"/>
            <a:ext cx="3269555" cy="27918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38" y="1208730"/>
            <a:ext cx="3274439" cy="279181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420370"/>
            <a:ext cx="7772400" cy="2960958"/>
          </a:xfrm>
        </p:spPr>
        <p:txBody>
          <a:bodyPr/>
          <a:lstStyle/>
          <a:p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との相関図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熱帯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が両極へ強制することによる「見かけの相関」では無いことが確認できる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F1C1A-5663-4BE7-A694-8890DC2CADD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5" name="Picture 2" descr="D:\My_Document_D\@2017research\Bipolar\Analysis\Inoue_Check\AAO+AO\PNG\RegreSST\aao+ao\regre_aao+aoindex.slp_cobesst2.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1"/>
          <a:stretch/>
        </p:blipFill>
        <p:spPr bwMode="auto">
          <a:xfrm>
            <a:off x="722313" y="1146683"/>
            <a:ext cx="3456384" cy="2136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65652"/>
            <a:ext cx="3684751" cy="225471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4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1969" b="4403"/>
          <a:stretch/>
        </p:blipFill>
        <p:spPr>
          <a:xfrm>
            <a:off x="538809" y="1993068"/>
            <a:ext cx="2813561" cy="405404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4851" b="4851"/>
          <a:stretch/>
        </p:blipFill>
        <p:spPr>
          <a:xfrm>
            <a:off x="3532144" y="1981587"/>
            <a:ext cx="2823048" cy="40655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5067" b="4634"/>
          <a:stretch/>
        </p:blipFill>
        <p:spPr>
          <a:xfrm>
            <a:off x="6394109" y="2021151"/>
            <a:ext cx="2698312" cy="402596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6107B-3EAE-49D0-BEAC-139786BC6F60}" type="slidenum">
              <a:rPr kumimoji="1" lang="ja-JP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100" b="1" i="0" u="none" strike="noStrike" kern="1200" cap="none" spc="-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-39772" y="0"/>
            <a:ext cx="2073288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◎結果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	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Condensed" panose="02060603050405020104"/>
              <a:ea typeface="HG明朝B" panose="02020809000000000000" pitchFamily="17" charset="-128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120393" y="0"/>
                <a:ext cx="802360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9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月の極渦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index(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負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)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を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LAG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回帰</a:t>
                </a:r>
                <a:endPara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~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東西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平均のジオポテンシャル高度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[m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]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・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EP flux[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]~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93" y="0"/>
                <a:ext cx="8023607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216" t="-10828" r="-228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11432" y="5937865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64607" y="5937864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96872" y="6433076"/>
            <a:ext cx="610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色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：有意水準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90%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以上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 線：回帰係数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, 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ベクトル：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EP flux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137" y="1314672"/>
            <a:ext cx="1448313" cy="52322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再解析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74624" y="85399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緯度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-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高度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断面図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114" y="1154053"/>
            <a:ext cx="1336344" cy="707886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8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ヶ月前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40053" y="1073061"/>
            <a:ext cx="1054253" cy="830997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同時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68419" y="1135225"/>
            <a:ext cx="1361341" cy="707886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ヶ月後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040706" y="2051539"/>
            <a:ext cx="0" cy="3886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36351" y="5573148"/>
            <a:ext cx="7425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1000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8696" y="3789671"/>
            <a:ext cx="6078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904058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10hPa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32802" y="5883936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32670" y="5891822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58707" y="5903758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24993" y="5883936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4888402" y="1988462"/>
            <a:ext cx="0" cy="3900994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7704617" y="1988462"/>
            <a:ext cx="0" cy="390099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矢印 42"/>
          <p:cNvSpPr/>
          <p:nvPr/>
        </p:nvSpPr>
        <p:spPr>
          <a:xfrm rot="16604247">
            <a:off x="494308" y="2566498"/>
            <a:ext cx="1005128" cy="466725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 rot="5400000">
            <a:off x="8361682" y="2680238"/>
            <a:ext cx="1119376" cy="510171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9137969">
            <a:off x="3670435" y="2366045"/>
            <a:ext cx="1277931" cy="633766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3126375" y="1246386"/>
            <a:ext cx="1152128" cy="523220"/>
          </a:xfrm>
          <a:prstGeom prst="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9" name="右矢印 38"/>
          <p:cNvSpPr/>
          <p:nvPr/>
        </p:nvSpPr>
        <p:spPr bwMode="auto">
          <a:xfrm>
            <a:off x="5668975" y="1226949"/>
            <a:ext cx="1152128" cy="523220"/>
          </a:xfrm>
          <a:prstGeom prst="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29115" y="4572417"/>
            <a:ext cx="596638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82199" y="4300557"/>
            <a:ext cx="596638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低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79316" y="4841197"/>
            <a:ext cx="6225491" cy="1871261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～再解析～</a:t>
            </a:r>
            <a:endParaRPr kumimoji="1" lang="en-US" altLang="ja-JP" sz="3200" b="1" i="0" u="none" strike="noStrike" kern="1200" cap="none" spc="0" normalizeH="0" baseline="0" noProof="0" dirty="0" smtClean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8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･</a:t>
            </a: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月の南極成層圏の極渦が</a:t>
            </a:r>
            <a:endParaRPr kumimoji="1" lang="en-US" altLang="ja-JP" sz="3200" b="1" i="0" u="none" strike="noStrike" kern="1200" cap="none" spc="0" normalizeH="0" baseline="0" noProof="0" dirty="0" smtClean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月に北半球</a:t>
            </a:r>
            <a:r>
              <a:rPr kumimoji="1" lang="en-US" altLang="ja-JP" sz="3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北極振動</a:t>
            </a:r>
            <a:r>
              <a:rPr kumimoji="1" lang="en-US" altLang="ja-JP" sz="3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に影響</a:t>
            </a:r>
            <a:endParaRPr kumimoji="1" lang="ja-JP" altLang="en-US" sz="3200" b="1" i="0" u="none" strike="noStrike" kern="1200" cap="none" spc="0" normalizeH="0" baseline="0" noProof="0" dirty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525099" y="4287459"/>
            <a:ext cx="596638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90758" y="4572416"/>
            <a:ext cx="596638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低</a:t>
            </a: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1" t="95015" r="8974" b="1755"/>
          <a:stretch/>
        </p:blipFill>
        <p:spPr>
          <a:xfrm>
            <a:off x="7183365" y="6565902"/>
            <a:ext cx="792089" cy="144016"/>
          </a:xfrm>
          <a:prstGeom prst="rect">
            <a:avLst/>
          </a:prstGeom>
        </p:spPr>
      </p:pic>
      <p:sp>
        <p:nvSpPr>
          <p:cNvPr id="47" name="U ターン矢印 46"/>
          <p:cNvSpPr/>
          <p:nvPr/>
        </p:nvSpPr>
        <p:spPr bwMode="auto">
          <a:xfrm>
            <a:off x="1013541" y="2361426"/>
            <a:ext cx="7855534" cy="2075686"/>
          </a:xfrm>
          <a:prstGeom prst="uturnArrow">
            <a:avLst>
              <a:gd name="adj1" fmla="val 15361"/>
              <a:gd name="adj2" fmla="val 16290"/>
              <a:gd name="adj3" fmla="val 17834"/>
              <a:gd name="adj4" fmla="val 43750"/>
              <a:gd name="adj5" fmla="val 100000"/>
            </a:avLst>
          </a:prstGeom>
          <a:solidFill>
            <a:srgbClr val="006600">
              <a:alpha val="75000"/>
            </a:srgbClr>
          </a:solidFill>
          <a:ln>
            <a:solidFill>
              <a:schemeClr val="tx1"/>
            </a:solidFill>
          </a:ln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 animBg="1"/>
      <p:bldP spid="32" grpId="0"/>
      <p:bldP spid="27" grpId="0" animBg="1"/>
      <p:bldP spid="30" grpId="0" animBg="1"/>
      <p:bldP spid="31" grpId="0" animBg="1"/>
      <p:bldP spid="20" grpId="0" animBg="1"/>
      <p:bldP spid="19" grpId="0" animBg="1"/>
      <p:bldP spid="3" grpId="0"/>
      <p:bldP spid="34" grpId="0"/>
      <p:bldP spid="36" grpId="0"/>
      <p:bldP spid="37" grpId="0"/>
      <p:bldP spid="38" grpId="0"/>
      <p:bldP spid="43" grpId="0" animBg="1"/>
      <p:bldP spid="44" grpId="0" animBg="1"/>
      <p:bldP spid="45" grpId="0" animBg="1"/>
      <p:bldP spid="6" grpId="0" animBg="1"/>
      <p:bldP spid="39" grpId="0" animBg="1"/>
      <p:bldP spid="42" grpId="0" animBg="1"/>
      <p:bldP spid="50" grpId="0" animBg="1"/>
      <p:bldP spid="48" grpId="0" animBg="1"/>
      <p:bldP spid="52" grpId="0" animBg="1"/>
      <p:bldP spid="53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4377" r="5170" b="4273"/>
          <a:stretch/>
        </p:blipFill>
        <p:spPr>
          <a:xfrm>
            <a:off x="6373072" y="1988461"/>
            <a:ext cx="2741425" cy="41092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4632" r="5660" b="4273"/>
          <a:stretch/>
        </p:blipFill>
        <p:spPr>
          <a:xfrm>
            <a:off x="3521435" y="1974707"/>
            <a:ext cx="2776013" cy="41230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4851" r="5634" b="4851"/>
          <a:stretch/>
        </p:blipFill>
        <p:spPr>
          <a:xfrm>
            <a:off x="551962" y="1965931"/>
            <a:ext cx="2773191" cy="413182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6107B-3EAE-49D0-BEAC-139786BC6F60}" type="slidenum">
              <a:rPr kumimoji="1" lang="ja-JP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100" b="1" i="0" u="none" strike="noStrike" kern="1200" cap="none" spc="-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-39772" y="0"/>
            <a:ext cx="2073288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◎結果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Condensed" panose="02060603050405020104"/>
                <a:ea typeface="HG明朝B" panose="02020809000000000000" pitchFamily="17" charset="-128"/>
                <a:cs typeface="+mj-cs"/>
              </a:rPr>
              <a:t>	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Condensed" panose="02060603050405020104"/>
              <a:ea typeface="HG明朝B" panose="02020809000000000000" pitchFamily="17" charset="-128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120393" y="0"/>
                <a:ext cx="802360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9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月の極渦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index(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負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)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を</a:t>
                </a:r>
                <a:r>
                  <a:rPr kumimoji="1" lang="en-US" altLang="ja-JP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LAG</a:t>
                </a:r>
                <a:r>
                  <a:rPr kumimoji="1" lang="ja-JP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回帰</a:t>
                </a:r>
                <a:endPara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~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東西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平均のジオポテンシャル高度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[m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]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・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EP flux[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Rockwell" panose="02060603020205020403"/>
                    <a:ea typeface="HG明朝B" panose="02020809000000000000" pitchFamily="17" charset="-128"/>
                    <a:cs typeface="+mn-cs"/>
                  </a:rPr>
                  <a:t>]~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HG明朝B" panose="02020809000000000000" pitchFamily="17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93" y="0"/>
                <a:ext cx="8023607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216" t="-10828" r="-228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11432" y="5937865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64607" y="5937864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96872" y="6433076"/>
            <a:ext cx="610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色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：有意水準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90%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以上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 線：回帰係数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, 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ベクトル：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EP flux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74624" y="85399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緯度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-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高度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断面図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114" y="1154053"/>
            <a:ext cx="1336344" cy="707886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8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ヶ月前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40053" y="1073061"/>
            <a:ext cx="1054253" cy="830997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同時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68419" y="1135225"/>
            <a:ext cx="1361341" cy="707886"/>
          </a:xfrm>
          <a:prstGeom prst="rect">
            <a:avLst/>
          </a:prstGeom>
          <a:solidFill>
            <a:srgbClr val="00462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ヶ月後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2033516" y="2051539"/>
            <a:ext cx="7190" cy="388632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7486" y="5665252"/>
            <a:ext cx="7425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1000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3443" y="3868879"/>
            <a:ext cx="6078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801" y="1904058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10hPa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86493" y="5893563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16411" y="5889455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06870" y="5889456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384624" y="5900761"/>
            <a:ext cx="5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南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4872945" y="1988462"/>
            <a:ext cx="15459" cy="394940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7704617" y="1988462"/>
            <a:ext cx="1521" cy="393704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矢印 42"/>
          <p:cNvSpPr/>
          <p:nvPr/>
        </p:nvSpPr>
        <p:spPr>
          <a:xfrm rot="16604247">
            <a:off x="494308" y="2566498"/>
            <a:ext cx="1005128" cy="466725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 rot="4188792">
            <a:off x="7959802" y="2468125"/>
            <a:ext cx="901029" cy="406001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9137969">
            <a:off x="3670435" y="2366045"/>
            <a:ext cx="1277931" cy="633766"/>
          </a:xfrm>
          <a:prstGeom prst="rightArrow">
            <a:avLst/>
          </a:prstGeom>
          <a:solidFill>
            <a:srgbClr val="00B050">
              <a:alpha val="7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7" name="U ターン矢印 46"/>
          <p:cNvSpPr/>
          <p:nvPr/>
        </p:nvSpPr>
        <p:spPr bwMode="auto">
          <a:xfrm>
            <a:off x="1013540" y="2361426"/>
            <a:ext cx="7907281" cy="2343974"/>
          </a:xfrm>
          <a:prstGeom prst="uturnArrow">
            <a:avLst>
              <a:gd name="adj1" fmla="val 15361"/>
              <a:gd name="adj2" fmla="val 13504"/>
              <a:gd name="adj3" fmla="val 17834"/>
              <a:gd name="adj4" fmla="val 43750"/>
              <a:gd name="adj5" fmla="val 100000"/>
            </a:avLst>
          </a:prstGeom>
          <a:solidFill>
            <a:srgbClr val="006600">
              <a:alpha val="75000"/>
            </a:srgbClr>
          </a:solidFill>
          <a:ln>
            <a:noFill/>
          </a:ln>
          <a:ex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3126375" y="1246386"/>
            <a:ext cx="1152128" cy="523220"/>
          </a:xfrm>
          <a:prstGeom prst="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9" name="右矢印 38"/>
          <p:cNvSpPr/>
          <p:nvPr/>
        </p:nvSpPr>
        <p:spPr bwMode="auto">
          <a:xfrm>
            <a:off x="5668975" y="1226949"/>
            <a:ext cx="1152128" cy="523220"/>
          </a:xfrm>
          <a:prstGeom prst="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488" y="1223329"/>
            <a:ext cx="1448313" cy="52322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AGCM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5" t="94894" r="16910" b="418"/>
          <a:stretch/>
        </p:blipFill>
        <p:spPr>
          <a:xfrm>
            <a:off x="7224629" y="6529898"/>
            <a:ext cx="504056" cy="216024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6245039" y="4918844"/>
            <a:ext cx="596638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25836" y="5249262"/>
            <a:ext cx="596638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低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500646" y="4705400"/>
            <a:ext cx="596638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高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69187" y="4997788"/>
            <a:ext cx="596638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低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86599" y="4860851"/>
            <a:ext cx="6196551" cy="1871261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～</a:t>
            </a: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AGCM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～</a:t>
            </a:r>
            <a:endParaRPr kumimoji="1" lang="en-US" altLang="ja-JP" sz="3200" b="1" i="0" u="none" strike="noStrike" kern="1200" cap="none" spc="0" normalizeH="0" baseline="0" noProof="0" dirty="0" smtClean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8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･</a:t>
            </a: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月の南極成層圏の極渦が</a:t>
            </a:r>
            <a:endParaRPr kumimoji="1" lang="en-US" altLang="ja-JP" sz="3200" b="1" i="0" u="none" strike="noStrike" kern="1200" cap="none" spc="0" normalizeH="0" baseline="0" noProof="0" dirty="0" smtClean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10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月に北半球</a:t>
            </a: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北極振動</a:t>
            </a:r>
            <a:r>
              <a:rPr kumimoji="1" lang="en-US" altLang="ja-JP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)</a:t>
            </a:r>
            <a:r>
              <a:rPr kumimoji="1" lang="ja-JP" altLang="en-US" sz="32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に影響</a:t>
            </a:r>
            <a:endParaRPr kumimoji="1" lang="ja-JP" altLang="en-US" sz="3200" b="1" i="0" u="none" strike="noStrike" kern="1200" cap="none" spc="0" normalizeH="0" baseline="0" noProof="0" dirty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2" grpId="0"/>
      <p:bldP spid="27" grpId="0" animBg="1"/>
      <p:bldP spid="30" grpId="0" animBg="1"/>
      <p:bldP spid="31" grpId="0" animBg="1"/>
      <p:bldP spid="20" grpId="0" animBg="1"/>
      <p:bldP spid="19" grpId="0" animBg="1"/>
      <p:bldP spid="3" grpId="0"/>
      <p:bldP spid="34" grpId="0"/>
      <p:bldP spid="36" grpId="0"/>
      <p:bldP spid="37" grpId="0"/>
      <p:bldP spid="38" grpId="0"/>
      <p:bldP spid="43" grpId="0" animBg="1"/>
      <p:bldP spid="44" grpId="0" animBg="1"/>
      <p:bldP spid="45" grpId="0" animBg="1"/>
      <p:bldP spid="47" grpId="0" animBg="1"/>
      <p:bldP spid="6" grpId="0" animBg="1"/>
      <p:bldP spid="39" grpId="0" animBg="1"/>
      <p:bldP spid="35" grpId="0" animBg="1"/>
      <p:bldP spid="48" grpId="0" animBg="1"/>
      <p:bldP spid="49" grpId="0" animBg="1"/>
      <p:bldP spid="54" grpId="0" animBg="1"/>
      <p:bldP spid="55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5301208"/>
            <a:ext cx="7772400" cy="1296144"/>
          </a:xfrm>
        </p:spPr>
        <p:txBody>
          <a:bodyPr/>
          <a:lstStyle/>
          <a:p>
            <a:r>
              <a:rPr kumimoji="1" lang="en-US" altLang="ja-JP" dirty="0" smtClean="0"/>
              <a:t>Zonal mean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Z,U,T</a:t>
            </a:r>
            <a:r>
              <a:rPr kumimoji="1" lang="ja-JP" altLang="en-US" dirty="0" smtClean="0"/>
              <a:t>の標準偏差の気候値の季節進行を見ると，２月（北半</a:t>
            </a:r>
            <a:r>
              <a:rPr lang="ja-JP" altLang="en-US" dirty="0"/>
              <a:t>球</a:t>
            </a:r>
            <a:r>
              <a:rPr kumimoji="1" lang="ja-JP" altLang="en-US" dirty="0" smtClean="0"/>
              <a:t>）と１０月（南半球）に最大がある．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横軸が月（季節を上下でずらしている），縦軸が高度（</a:t>
            </a:r>
            <a:r>
              <a:rPr kumimoji="1" lang="en-US" altLang="ja-JP" dirty="0" smtClean="0"/>
              <a:t>ln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F1C1A-5663-4BE7-A694-8890DC2CADD1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1568"/>
            <a:ext cx="6408712" cy="420730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674687" y="21630"/>
            <a:ext cx="8469313" cy="987600"/>
          </a:xfrm>
          <a:prstGeom prst="rect">
            <a:avLst/>
          </a:prstGeom>
          <a:gradFill flip="none" rotWithShape="1">
            <a:gsLst>
              <a:gs pos="0">
                <a:srgbClr val="DAEDEF">
                  <a:tint val="66000"/>
                  <a:satMod val="160000"/>
                </a:srgbClr>
              </a:gs>
              <a:gs pos="50000">
                <a:srgbClr val="DAEDEF">
                  <a:tint val="44500"/>
                  <a:satMod val="160000"/>
                </a:srgbClr>
              </a:gs>
              <a:gs pos="100000">
                <a:srgbClr val="DAEDE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Interhemispheric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synchronization between the AO and the AAO, </a:t>
            </a:r>
            <a:endParaRPr lang="en-US" altLang="ja-JP" sz="180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Tachibana,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Y.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Inoue,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Komatsu,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T.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Nakamura,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M.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Honda,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Ogata,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and K.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Yamazaki, Geophysical </a:t>
            </a:r>
            <a:r>
              <a:rPr lang="en-US" altLang="ja-JP" sz="1800" dirty="0">
                <a:solidFill>
                  <a:srgbClr val="000000"/>
                </a:solidFill>
                <a:latin typeface="Arial"/>
                <a:sym typeface="Arial"/>
              </a:rPr>
              <a:t>Research Letters, 45,13477-13484, </a:t>
            </a:r>
            <a:r>
              <a:rPr lang="en-US" altLang="ja-JP" sz="1800" dirty="0" smtClean="0">
                <a:solidFill>
                  <a:srgbClr val="000000"/>
                </a:solidFill>
                <a:latin typeface="Arial"/>
                <a:sym typeface="Arial"/>
              </a:rPr>
              <a:t>2018</a:t>
            </a:r>
            <a:endParaRPr lang="en-US" altLang="ja-JP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lob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">
      <a:majorFont>
        <a:latin typeface="Times New Roman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pitchFamily="50" charset="-128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0066FF"/>
        </a:lt1>
        <a:dk2>
          <a:srgbClr val="CC6600"/>
        </a:dk2>
        <a:lt2>
          <a:srgbClr val="33CCFF"/>
        </a:lt2>
        <a:accent1>
          <a:srgbClr val="3399FF"/>
        </a:accent1>
        <a:accent2>
          <a:srgbClr val="B5E0E3"/>
        </a:accent2>
        <a:accent3>
          <a:srgbClr val="AAB8FF"/>
        </a:accent3>
        <a:accent4>
          <a:srgbClr val="000000"/>
        </a:accent4>
        <a:accent5>
          <a:srgbClr val="ADCAFF"/>
        </a:accent5>
        <a:accent6>
          <a:srgbClr val="A4CBCE"/>
        </a:accent6>
        <a:hlink>
          <a:srgbClr val="0099FF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テーマ1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auto">
        <a:solidFill>
          <a:srgbClr val="FF0000">
            <a:alpha val="50195"/>
          </a:srgbClr>
        </a:solidFill>
        <a:ln>
          <a:noFill/>
        </a:ln>
        <a:extLst/>
      </a:spPr>
      <a:bodyPr/>
      <a:lstStyle>
        <a:defPPr>
          <a:defRPr sz="1350"/>
        </a:defPPr>
      </a:lstStyle>
    </a:sp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6125</TotalTime>
  <Words>788</Words>
  <Application>Microsoft Office PowerPoint</Application>
  <PresentationFormat>画面に合わせる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HG明朝B</vt:lpstr>
      <vt:lpstr>ＭＳ Ｐゴシック</vt:lpstr>
      <vt:lpstr>Arial</vt:lpstr>
      <vt:lpstr>Calibri</vt:lpstr>
      <vt:lpstr>Cambria Math</vt:lpstr>
      <vt:lpstr>Rockwell</vt:lpstr>
      <vt:lpstr>Rockwell Condensed</vt:lpstr>
      <vt:lpstr>Tahoma</vt:lpstr>
      <vt:lpstr>Times New Roman</vt:lpstr>
      <vt:lpstr>Wingdings</vt:lpstr>
      <vt:lpstr>Global</vt:lpstr>
      <vt:lpstr>テーマ1</vt:lpstr>
      <vt:lpstr>北極振動と南極振動のシンクロ</vt:lpstr>
      <vt:lpstr>北極振動指数と南極振動指数との相関係数.2月と１０月に注目</vt:lpstr>
      <vt:lpstr>２月と１０月の北極振動と南極振動の時系列（左）と子午面への回帰図（右） 高緯度側と低緯度側が同位相で，両半球共に共変動していることが読み取れる 北極振動が正の時，南極振動も正になる傾向がある（負の時は両方負）．</vt:lpstr>
      <vt:lpstr>子午面へのSVD解析でもシンクロが確認された． 対流圏と成層圏はつながっており，振幅の中心は成層圏</vt:lpstr>
      <vt:lpstr>AGCMのSST気候値ラン実験でも，北極振動と南極振動のシンクロが再現された</vt:lpstr>
      <vt:lpstr>SSTとの相関図 熱帯SSTが両極へ強制することによる「見かけの相関」では無いことが確認できる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日本周辺の海水温が気象・天候に及ぼす影響</dc:title>
  <dc:creator>tachi</dc:creator>
  <cp:lastModifiedBy>tachi1</cp:lastModifiedBy>
  <cp:revision>239</cp:revision>
  <cp:lastPrinted>2019-02-14T21:05:43Z</cp:lastPrinted>
  <dcterms:created xsi:type="dcterms:W3CDTF">2012-09-08T07:30:55Z</dcterms:created>
  <dcterms:modified xsi:type="dcterms:W3CDTF">2019-08-11T09:12:11Z</dcterms:modified>
</cp:coreProperties>
</file>