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19"/>
  </p:notesMasterIdLst>
  <p:handoutMasterIdLst>
    <p:handoutMasterId r:id="rId20"/>
  </p:handoutMasterIdLst>
  <p:sldIdLst>
    <p:sldId id="300" r:id="rId4"/>
    <p:sldId id="281" r:id="rId5"/>
    <p:sldId id="258" r:id="rId6"/>
    <p:sldId id="303" r:id="rId7"/>
    <p:sldId id="295" r:id="rId8"/>
    <p:sldId id="301" r:id="rId9"/>
    <p:sldId id="259" r:id="rId10"/>
    <p:sldId id="271" r:id="rId11"/>
    <p:sldId id="260" r:id="rId12"/>
    <p:sldId id="261" r:id="rId13"/>
    <p:sldId id="263" r:id="rId14"/>
    <p:sldId id="262" r:id="rId15"/>
    <p:sldId id="306" r:id="rId16"/>
    <p:sldId id="304" r:id="rId17"/>
    <p:sldId id="296" r:id="rId1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7" autoAdjust="0"/>
  </p:normalViewPr>
  <p:slideViewPr>
    <p:cSldViewPr>
      <p:cViewPr>
        <p:scale>
          <a:sx n="100" d="100"/>
          <a:sy n="100" d="100"/>
        </p:scale>
        <p:origin x="-756" y="-1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2012/5/8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E9FDCD46-68FA-4C12-A683-C7EF9CA04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087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2012/5/8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39C2D3-614F-4B24-871C-5D2890E0085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848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00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5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9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27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46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5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07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1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2D3-614F-4B24-871C-5D2890E0085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0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26D2-B3C6-42EE-A9F9-A83E7FB1EAA9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50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CA5E-FFE5-4AA9-ABF0-4B70B0C8A500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47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4775-8E87-4F7C-8C00-941B68B6B09B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59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C6FF-41BA-4D4C-88C7-5AF8850EC2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CA65-1EF6-44E1-8AAB-603F9CE30E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9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A36E-2E5A-45F5-B051-31FE95B5A8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8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0EB0-7651-4102-863C-8180E07125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1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9CF6-C182-4BA1-819A-7EA6AFFEF19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C7F0-8054-4DEA-BFA7-9986CB86F0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4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D3D5-DB4E-4AA3-82C0-C9F57466DFB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6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937A-E9E3-4115-86B1-7520B065F2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68A2-3B09-42AA-AB3B-6AE2C9BA5596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535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DEB6-1CF6-4C1F-BC9A-6C8B163DAD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5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A661-2320-40A6-BC05-0012A2FB08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4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E4EA-3740-4037-AB14-456C0A1840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9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B15BC0-FE21-4551-8B0D-F4601A6A9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343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-1"/>
            <a:ext cx="7772400" cy="925689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AC6655-7481-4556-BAA7-ADC2A3B749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917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2168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51870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8F1C1A-5663-4BE7-A694-8890DC2CA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16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68DFEA-F237-49DC-B3E0-7F5F09E1BD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937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1CEBFF-4AA3-4F42-8991-05FA526F9C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2566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5619" y="0"/>
            <a:ext cx="7772400" cy="925689"/>
          </a:xfrm>
        </p:spPr>
        <p:txBody>
          <a:bodyPr/>
          <a:lstStyle>
            <a:lvl1pPr>
              <a:defRPr i="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38EB05-60D4-46D2-9377-82560E209A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92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C18F10-FA99-4EAA-B206-28211D8B9A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0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1459-5C86-421F-B55D-358CFC038D29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277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F1D7F1-294D-4E8F-9F73-253A6FE4AF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248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45568E-3BB3-4189-8191-F90944B531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040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57B8DC-42CF-4EE3-A9DE-07B22E4DB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35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84A28E-6E51-4B77-916D-2EFBC8E54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3327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878241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0E566A-EBEB-457F-9F02-BFC0754E35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7970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C1DBAD-E630-4555-8FE3-1464D6E4A4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1187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8241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388E57-69D3-440F-A0BF-CDB2145722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8865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0508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2749B4-59B1-471E-BBDB-6E3B6481B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5761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8240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 </a:t>
            </a:r>
            <a:r>
              <a:rPr lang="en-US" altLang="ja-JP" noProof="0" smtClean="0"/>
              <a:t>SmartArt </a:t>
            </a:r>
            <a:r>
              <a:rPr lang="ja-JP" altLang="en-US" noProof="0" smtClean="0"/>
              <a:t>グラフィックを追加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68135C-4417-490D-8089-4E01587474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71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7697-A247-4327-B41F-0AAF634322F1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29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9573-0E8A-4BA8-9B87-7AC892CAFA8B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6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685-491C-4E8D-863C-C8994B250DCF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03F-5769-4FC8-B4B2-07DF7BD29E25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8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07ED-2422-4AF0-9C0E-743751BA1FA8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37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537-1111-4E43-A12C-2FE42D536297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86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2F29-B516-404B-ACD0-8C4870567239}" type="datetime1">
              <a:rPr kumimoji="1" lang="ja-JP" altLang="en-US" smtClean="0"/>
              <a:t>2012/7/9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3874-7850-47AF-853E-F06AEC5AA0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0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031C-EA06-4B15-9A3B-1E4C0639D8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2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400" smtClean="0">
                <a:effectLst/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fld id="{B649ED20-E6D4-41A4-8DE6-7BBDEB4BAB5D}" type="datetime1">
              <a:rPr lang="ja-JP" altLang="en-US">
                <a:solidFill>
                  <a:prstClr val="black"/>
                </a:solidFill>
              </a:rPr>
              <a:pPr>
                <a:defRPr/>
              </a:pPr>
              <a:t>2012/7/9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400">
                <a:effectLst/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400" smtClean="0">
                <a:effectLst/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fld id="{7A55301A-5A5B-47E4-9845-CD2266475C0F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31" name="Picture 166" descr="bi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265863"/>
            <a:ext cx="5032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9238"/>
            <a:ext cx="4492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33" name="Picture 166" descr="bi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265863"/>
            <a:ext cx="5032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9238"/>
            <a:ext cx="4492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rgbClr val="070D13"/>
          </a:solidFill>
          <a:latin typeface="+mj-ea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070D13"/>
          </a:solidFill>
          <a:latin typeface="ＭＳ Ｐゴシック" charset="-128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070D13"/>
          </a:solidFill>
          <a:latin typeface="ＭＳ Ｐゴシック" charset="-128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070D13"/>
          </a:solidFill>
          <a:latin typeface="ＭＳ Ｐゴシック" charset="-128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070D13"/>
          </a:solidFill>
          <a:latin typeface="ＭＳ Ｐゴシック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20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21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D4D1F-C93E-4F9D-BA7D-8E3E25DBB856}" type="slidenum">
              <a:rPr kumimoji="1" lang="ja-JP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2" name="角丸四角形 1"/>
          <p:cNvSpPr/>
          <p:nvPr/>
        </p:nvSpPr>
        <p:spPr bwMode="auto">
          <a:xfrm>
            <a:off x="-108520" y="2204864"/>
            <a:ext cx="9252520" cy="1686049"/>
          </a:xfrm>
          <a:prstGeom prst="roundRect">
            <a:avLst/>
          </a:prstGeom>
          <a:solidFill>
            <a:schemeClr val="bg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テキスト ボックス 7"/>
          <p:cNvSpPr txBox="1">
            <a:spLocks noChangeArrowheads="1"/>
          </p:cNvSpPr>
          <p:nvPr/>
        </p:nvSpPr>
        <p:spPr bwMode="auto">
          <a:xfrm>
            <a:off x="153244" y="927591"/>
            <a:ext cx="88832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u="wavy" dirty="0" smtClean="0"/>
              <a:t>2010 </a:t>
            </a:r>
            <a:r>
              <a:rPr lang="ja-JP" altLang="en-US" sz="4000" b="1" u="wavy" dirty="0"/>
              <a:t>年北極振動</a:t>
            </a:r>
            <a:r>
              <a:rPr lang="ja-JP" altLang="en-US" sz="4000" b="1" u="wavy" dirty="0" smtClean="0"/>
              <a:t>の</a:t>
            </a:r>
            <a:endParaRPr lang="en-US" altLang="ja-JP" sz="4000" b="1" u="wavy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 u="wavy" dirty="0" smtClean="0"/>
              <a:t>冬</a:t>
            </a:r>
            <a:r>
              <a:rPr lang="ja-JP" altLang="en-US" sz="4000" b="1" u="wavy" dirty="0"/>
              <a:t>から夏へ</a:t>
            </a:r>
            <a:r>
              <a:rPr lang="ja-JP" altLang="en-US" sz="4000" b="1" u="wavy" dirty="0" smtClean="0"/>
              <a:t>の極性</a:t>
            </a:r>
            <a:r>
              <a:rPr lang="ja-JP" altLang="en-US" sz="4000" b="1" u="wavy" dirty="0"/>
              <a:t>反転</a:t>
            </a:r>
            <a:r>
              <a:rPr lang="ja-JP" altLang="en-US" sz="4000" b="1" u="wavy" dirty="0" smtClean="0"/>
              <a:t>と</a:t>
            </a:r>
            <a:endParaRPr lang="en-US" altLang="ja-JP" sz="4000" b="1" u="wavy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 u="wavy" dirty="0" smtClean="0"/>
              <a:t>猛暑</a:t>
            </a:r>
            <a:r>
              <a:rPr lang="ja-JP" altLang="en-US" sz="4000" b="1" u="wavy" dirty="0"/>
              <a:t>の連関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4000" b="1" u="wavy" dirty="0" smtClean="0"/>
              <a:t>―</a:t>
            </a:r>
            <a:r>
              <a:rPr lang="ja-JP" altLang="en-US" sz="4000" b="1" u="wavy" dirty="0"/>
              <a:t>北極振動と猛暑と今年の夏</a:t>
            </a:r>
            <a:r>
              <a:rPr lang="ja-JP" altLang="ja-JP" sz="4000" b="1" u="wavy" dirty="0"/>
              <a:t>―</a:t>
            </a:r>
            <a:endParaRPr lang="ja-JP" altLang="en-US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475656" y="4293096"/>
            <a:ext cx="5941145" cy="1686049"/>
          </a:xfrm>
          <a:prstGeom prst="roundRect">
            <a:avLst/>
          </a:prstGeom>
          <a:solidFill>
            <a:schemeClr val="bg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テキスト ボックス 4"/>
          <p:cNvSpPr txBox="1">
            <a:spLocks noChangeArrowheads="1"/>
          </p:cNvSpPr>
          <p:nvPr/>
        </p:nvSpPr>
        <p:spPr bwMode="auto">
          <a:xfrm>
            <a:off x="459036" y="3547709"/>
            <a:ext cx="827166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ja-JP" sz="3200" b="1" dirty="0"/>
              <a:t>三重大学</a:t>
            </a:r>
            <a:endParaRPr lang="en-US" altLang="ja-JP" sz="3200" b="1" dirty="0"/>
          </a:p>
          <a:p>
            <a:pPr algn="ctr"/>
            <a:r>
              <a:rPr lang="ja-JP" altLang="ja-JP" sz="3200" b="1" dirty="0"/>
              <a:t>大学院生物資源学研究科</a:t>
            </a:r>
            <a:endParaRPr lang="ja-JP" altLang="ja-JP" sz="3200" u="wavy" dirty="0"/>
          </a:p>
          <a:p>
            <a:pPr algn="ctr"/>
            <a:r>
              <a:rPr lang="ja-JP" altLang="ja-JP" sz="3200" b="1" dirty="0"/>
              <a:t>共生環境学専攻　</a:t>
            </a:r>
            <a:endParaRPr lang="en-US" altLang="ja-JP" sz="3200" b="1" dirty="0"/>
          </a:p>
          <a:p>
            <a:pPr algn="ctr"/>
            <a:r>
              <a:rPr lang="ja-JP" altLang="ja-JP" sz="3200" b="1" dirty="0"/>
              <a:t>教授　立花義裕</a:t>
            </a:r>
            <a:endParaRPr lang="ja-JP" altLang="ja-JP" sz="3200" u="wavy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6" y="11663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7101"/>
            <a:ext cx="2411760" cy="21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560359"/>
            <a:ext cx="3838957" cy="12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2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5034" y="6496466"/>
            <a:ext cx="2133600" cy="365125"/>
          </a:xfrm>
        </p:spPr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/>
          <a:stretch/>
        </p:blipFill>
        <p:spPr bwMode="auto">
          <a:xfrm>
            <a:off x="884335" y="412999"/>
            <a:ext cx="5278200" cy="644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5" y="2924944"/>
            <a:ext cx="287353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-10874" y="-27384"/>
            <a:ext cx="9154874" cy="40061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【2010</a:t>
            </a:r>
            <a:r>
              <a:rPr lang="ja-JP" altLang="en-US" sz="2400" dirty="0" smtClean="0"/>
              <a:t>年の海面水温・潜熱顕熱フラックス・</a:t>
            </a:r>
            <a:r>
              <a:rPr lang="en-US" altLang="ja-JP" sz="2400" dirty="0" smtClean="0"/>
              <a:t>OLR(</a:t>
            </a:r>
            <a:r>
              <a:rPr lang="ja-JP" altLang="en-US" sz="2400" dirty="0" smtClean="0"/>
              <a:t>雲活動度）</a:t>
            </a:r>
            <a:r>
              <a:rPr lang="en-US" altLang="ja-JP" sz="2400" dirty="0" smtClean="0"/>
              <a:t>】</a:t>
            </a:r>
            <a:endParaRPr lang="ja-JP" altLang="en-US" sz="2400" dirty="0"/>
          </a:p>
        </p:txBody>
      </p:sp>
      <p:sp>
        <p:nvSpPr>
          <p:cNvPr id="5" name="下矢印 4"/>
          <p:cNvSpPr/>
          <p:nvPr/>
        </p:nvSpPr>
        <p:spPr>
          <a:xfrm>
            <a:off x="5098133" y="778073"/>
            <a:ext cx="484632" cy="40377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10800000">
            <a:off x="5008217" y="3861048"/>
            <a:ext cx="484632" cy="40377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772028" y="2241916"/>
            <a:ext cx="1336476" cy="4140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高気圧</a:t>
            </a:r>
            <a:endParaRPr kumimoji="1" lang="ja-JP" altLang="en-US" dirty="0"/>
          </a:p>
        </p:txBody>
      </p:sp>
      <p:sp>
        <p:nvSpPr>
          <p:cNvPr id="8" name="U ターン矢印 7"/>
          <p:cNvSpPr/>
          <p:nvPr/>
        </p:nvSpPr>
        <p:spPr>
          <a:xfrm>
            <a:off x="7191672" y="1628800"/>
            <a:ext cx="1484784" cy="2268252"/>
          </a:xfrm>
          <a:prstGeom prst="uturnArrow">
            <a:avLst>
              <a:gd name="adj1" fmla="val 18236"/>
              <a:gd name="adj2" fmla="val 17085"/>
              <a:gd name="adj3" fmla="val 20197"/>
              <a:gd name="adj4" fmla="val 25647"/>
              <a:gd name="adj5" fmla="val 3029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0959" y="1089788"/>
            <a:ext cx="1296144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ずっと暖かい</a:t>
            </a:r>
            <a:endParaRPr kumimoji="1" lang="en-US" altLang="ja-JP" sz="2400" dirty="0" smtClean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1378546" y="620689"/>
            <a:ext cx="1033214" cy="561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378546" y="1260538"/>
            <a:ext cx="11052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23528" y="228663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3,4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1686" y="371238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5,6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185" y="528737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7,8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6624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1,2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01" y="468515"/>
            <a:ext cx="1323926" cy="116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1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8034" y="6494381"/>
            <a:ext cx="2133600" cy="365125"/>
          </a:xfrm>
        </p:spPr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7905" cy="34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-10874" y="-27384"/>
            <a:ext cx="9154874" cy="40061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上空気圧・気温（</a:t>
            </a:r>
            <a:r>
              <a:rPr lang="en-US" altLang="ja-JP" sz="2400" dirty="0" smtClean="0"/>
              <a:t>2009/12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2010/02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】</a:t>
            </a:r>
            <a:endParaRPr lang="ja-JP" altLang="en-US" sz="24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3491880" y="620688"/>
            <a:ext cx="2160240" cy="783704"/>
          </a:xfrm>
          <a:prstGeom prst="wedgeRoundRectCallout">
            <a:avLst>
              <a:gd name="adj1" fmla="val 3544"/>
              <a:gd name="adj2" fmla="val 9853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負の北極振動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809706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48464" y="480970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K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44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8034" y="6494381"/>
            <a:ext cx="2133600" cy="365125"/>
          </a:xfrm>
        </p:spPr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-33436"/>
            <a:ext cx="9154874" cy="40061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線形傾圧モデル：大西洋海面水温が高気圧を強化した</a:t>
            </a:r>
            <a:r>
              <a:rPr lang="en-US" altLang="ja-JP" sz="2400" dirty="0" smtClean="0"/>
              <a:t>】</a:t>
            </a:r>
            <a:endParaRPr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9" y="3429000"/>
            <a:ext cx="3024336" cy="314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27" y="3372202"/>
            <a:ext cx="3019523" cy="319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" y="1124744"/>
            <a:ext cx="4047429" cy="15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" y="897325"/>
            <a:ext cx="3740000" cy="21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096180" y="2699808"/>
            <a:ext cx="1912347" cy="470609"/>
            <a:chOff x="1067605" y="2795058"/>
            <a:chExt cx="1912347" cy="470609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5400000">
              <a:off x="1893165" y="1977559"/>
              <a:ext cx="269287" cy="1904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067605" y="2988668"/>
              <a:ext cx="1845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-5 -4 -3 -2 -1  0  1  2  3  4  5</a:t>
              </a:r>
              <a:endParaRPr kumimoji="1" lang="ja-JP" altLang="en-US" sz="1200" dirty="0"/>
            </a:p>
          </p:txBody>
        </p:sp>
      </p:grpSp>
      <p:sp>
        <p:nvSpPr>
          <p:cNvPr id="14" name="下矢印 13"/>
          <p:cNvSpPr/>
          <p:nvPr/>
        </p:nvSpPr>
        <p:spPr>
          <a:xfrm rot="18841466">
            <a:off x="1688230" y="4806903"/>
            <a:ext cx="289075" cy="73019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 rot="18841466">
            <a:off x="1136462" y="5395395"/>
            <a:ext cx="289075" cy="73019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529882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高</a:t>
            </a:r>
            <a:endParaRPr kumimoji="1" lang="ja-JP" altLang="en-US" sz="24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18031" y="527993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大西洋のみ熱を与える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25881" y="2910295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K/day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772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0032" y="1556792"/>
            <a:ext cx="4099103" cy="288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過去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北極振動指数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200" dirty="0" smtClean="0"/>
              <a:t>-</a:t>
            </a:r>
            <a:r>
              <a:rPr lang="ja-JP" altLang="en-US" sz="2000" dirty="0" smtClean="0"/>
              <a:t>立花研の</a:t>
            </a:r>
            <a:r>
              <a:rPr lang="en-US" altLang="ja-JP" sz="2000" dirty="0" smtClean="0"/>
              <a:t>web page</a:t>
            </a:r>
            <a:r>
              <a:rPr lang="ja-JP" altLang="en-US" sz="2000" dirty="0" smtClean="0"/>
              <a:t>でほぼ毎日更新中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" y="-25164"/>
            <a:ext cx="509255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2520280" cy="19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8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6494"/>
            <a:ext cx="5372941" cy="246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00"/>
            <a:ext cx="8013576" cy="94155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2010</a:t>
            </a:r>
            <a:r>
              <a:rPr kumimoji="1" lang="ja-JP" altLang="en-US" sz="3600" dirty="0" smtClean="0"/>
              <a:t>年と</a:t>
            </a:r>
            <a:r>
              <a:rPr kumimoji="1" lang="en-US" altLang="ja-JP" sz="3600" dirty="0" smtClean="0"/>
              <a:t>2012</a:t>
            </a:r>
            <a:r>
              <a:rPr kumimoji="1" lang="ja-JP" altLang="en-US" sz="3600" dirty="0" smtClean="0"/>
              <a:t>年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月</a:t>
            </a:r>
            <a:r>
              <a:rPr kumimoji="1" lang="ja-JP" altLang="en-US" sz="3600" dirty="0" smtClean="0"/>
              <a:t>の海面水温の比較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51" y="3717032"/>
            <a:ext cx="5433950" cy="247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948264" y="6006817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気象庁の</a:t>
            </a:r>
            <a:r>
              <a:rPr kumimoji="1" lang="en-US" altLang="ja-JP" dirty="0" smtClean="0"/>
              <a:t>web</a:t>
            </a:r>
            <a:r>
              <a:rPr lang="ja-JP" altLang="en-US" dirty="0" smtClean="0"/>
              <a:t>による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4213"/>
            <a:ext cx="902335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47664" y="160993"/>
            <a:ext cx="622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日本</a:t>
            </a:r>
            <a:r>
              <a:rPr lang="ja-JP" altLang="en-US" sz="2800" b="1" dirty="0" smtClean="0"/>
              <a:t>の夏の天候に影響を及ぼす諸現象</a:t>
            </a:r>
            <a:endParaRPr kumimoji="1" lang="ja-JP" altLang="en-US" sz="28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112568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altLang="ja-JP" dirty="0" smtClean="0"/>
              <a:t> </a:t>
            </a:r>
            <a:r>
              <a:rPr lang="ja-JP" altLang="en-US" sz="4300" dirty="0" smtClean="0"/>
              <a:t>下記の論文の内容をベースに説明</a:t>
            </a:r>
            <a:endParaRPr lang="en-US" altLang="ja-JP" sz="9500" dirty="0" smtClean="0"/>
          </a:p>
          <a:p>
            <a:pPr marL="0" indent="0">
              <a:buNone/>
            </a:pPr>
            <a:r>
              <a:rPr lang="en-US" altLang="ja-JP" sz="7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ja-JP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Otomi</a:t>
            </a:r>
            <a:r>
              <a:rPr lang="en-US" altLang="ja-JP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Y., Y. Tachibana, and T. Nakamura</a:t>
            </a:r>
            <a:r>
              <a:rPr lang="en-US" altLang="ja-JP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en-US" altLang="ja-JP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altLang="ja-JP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possible cause of the AO polarity reversal from winter to summer in 2010 and its relation to hemispheric extreme summer weather, </a:t>
            </a:r>
            <a:r>
              <a:rPr lang="en-US" altLang="ja-JP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Climate Dynamics</a:t>
            </a:r>
            <a:r>
              <a:rPr lang="en-US" altLang="ja-JP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altLang="ja-JP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2012,</a:t>
            </a:r>
            <a:r>
              <a:rPr lang="en-US" altLang="ja-JP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DOI 10.1007/s00382-012-1386-0</a:t>
            </a:r>
            <a:endParaRPr lang="en-US" altLang="ja-JP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研究チーム（共著者）</a:t>
            </a:r>
            <a:endParaRPr lang="en-US" altLang="ja-JP" sz="2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大富裕里子（三重大修士</a:t>
            </a:r>
            <a:r>
              <a:rPr lang="en-US" altLang="ja-JP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年）</a:t>
            </a:r>
            <a:endParaRPr lang="en-US" altLang="ja-JP" sz="2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立花義裕（三重大教授）</a:t>
            </a:r>
            <a:endParaRPr lang="en-US" altLang="ja-JP" sz="2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中村哲（北海道大</a:t>
            </a:r>
            <a:r>
              <a:rPr lang="en-US" altLang="ja-JP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極地</a:t>
            </a:r>
            <a:r>
              <a:rPr lang="ja-JP" altLang="en-US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研究所）</a:t>
            </a:r>
            <a:endParaRPr lang="en-US" altLang="ja-JP" sz="2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z="2000" smtClean="0"/>
              <a:pPr/>
              <a:t>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04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08" y="2348881"/>
            <a:ext cx="253632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角丸四角形 39"/>
          <p:cNvSpPr>
            <a:spLocks noChangeAspect="1"/>
          </p:cNvSpPr>
          <p:nvPr/>
        </p:nvSpPr>
        <p:spPr>
          <a:xfrm>
            <a:off x="1627111" y="404664"/>
            <a:ext cx="2296818" cy="133392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2009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12</a:t>
            </a:r>
            <a:r>
              <a:rPr kumimoji="1" lang="ja-JP" altLang="en-US" sz="2000" dirty="0" smtClean="0"/>
              <a:t>月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北極振動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過去</a:t>
            </a:r>
            <a:r>
              <a:rPr lang="en-US" altLang="ja-JP" sz="2000" dirty="0" smtClean="0"/>
              <a:t>30</a:t>
            </a:r>
            <a:r>
              <a:rPr lang="ja-JP" altLang="en-US" sz="2000" dirty="0" smtClean="0"/>
              <a:t>年で</a:t>
            </a:r>
            <a:endParaRPr lang="en-US" altLang="ja-JP" sz="2000" dirty="0" smtClean="0"/>
          </a:p>
          <a:p>
            <a:pPr algn="ctr"/>
            <a:r>
              <a:rPr lang="ja-JP" altLang="en-US" sz="2000" dirty="0"/>
              <a:t>一</a:t>
            </a:r>
            <a:r>
              <a:rPr lang="ja-JP" altLang="en-US" sz="2000" dirty="0" smtClean="0"/>
              <a:t>番の負</a:t>
            </a:r>
            <a:endParaRPr kumimoji="1" lang="ja-JP" altLang="en-US" sz="2000" dirty="0"/>
          </a:p>
        </p:txBody>
      </p:sp>
      <p:sp>
        <p:nvSpPr>
          <p:cNvPr id="41" name="角丸四角形 40"/>
          <p:cNvSpPr>
            <a:spLocks noChangeAspect="1"/>
          </p:cNvSpPr>
          <p:nvPr/>
        </p:nvSpPr>
        <p:spPr>
          <a:xfrm>
            <a:off x="4820359" y="400140"/>
            <a:ext cx="2328188" cy="1333922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年夏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日本をはじめ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ヨーロッパ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各地で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猛暑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309279" y="1734062"/>
            <a:ext cx="4205333" cy="3865638"/>
            <a:chOff x="7215" y="3089362"/>
            <a:chExt cx="4205333" cy="3865638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7215" y="3089362"/>
              <a:ext cx="4205333" cy="3865638"/>
              <a:chOff x="7215" y="3089362"/>
              <a:chExt cx="4205333" cy="3865638"/>
            </a:xfrm>
          </p:grpSpPr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5" y="3212904"/>
                <a:ext cx="4205333" cy="3742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正方形/長方形 49"/>
              <p:cNvSpPr/>
              <p:nvPr/>
            </p:nvSpPr>
            <p:spPr>
              <a:xfrm>
                <a:off x="473456" y="3089362"/>
                <a:ext cx="3368019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kern="0" dirty="0">
                    <a:solidFill>
                      <a:sysClr val="windowText" lastClr="000000"/>
                    </a:solidFill>
                  </a:rPr>
                  <a:t>北極</a:t>
                </a:r>
                <a:r>
                  <a:rPr kumimoji="0" lang="ja-JP" altLang="en-US" sz="2000" b="1" kern="0" dirty="0" smtClean="0">
                    <a:solidFill>
                      <a:sysClr val="windowText" lastClr="000000"/>
                    </a:solidFill>
                  </a:rPr>
                  <a:t>振動指数（ＡＯ ｉｎｄｅｘ）</a:t>
                </a:r>
                <a:endParaRPr kumimoji="0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1941612" y="6807942"/>
              <a:ext cx="515725" cy="147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フリーフォーム 50"/>
          <p:cNvSpPr/>
          <p:nvPr/>
        </p:nvSpPr>
        <p:spPr>
          <a:xfrm>
            <a:off x="3051739" y="2636912"/>
            <a:ext cx="3091800" cy="1762664"/>
          </a:xfrm>
          <a:custGeom>
            <a:avLst/>
            <a:gdLst>
              <a:gd name="connsiteX0" fmla="*/ 0 w 5184559"/>
              <a:gd name="connsiteY0" fmla="*/ 2530136 h 2652944"/>
              <a:gd name="connsiteX1" fmla="*/ 3462291 w 5184559"/>
              <a:gd name="connsiteY1" fmla="*/ 2539014 h 2652944"/>
              <a:gd name="connsiteX2" fmla="*/ 4607510 w 5184559"/>
              <a:gd name="connsiteY2" fmla="*/ 1846555 h 2652944"/>
              <a:gd name="connsiteX3" fmla="*/ 5184559 w 5184559"/>
              <a:gd name="connsiteY3" fmla="*/ 0 h 265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559" h="2652944">
                <a:moveTo>
                  <a:pt x="0" y="2530136"/>
                </a:moveTo>
                <a:cubicBezTo>
                  <a:pt x="1347186" y="2591540"/>
                  <a:pt x="2694373" y="2652944"/>
                  <a:pt x="3462291" y="2539014"/>
                </a:cubicBezTo>
                <a:cubicBezTo>
                  <a:pt x="4230209" y="2425084"/>
                  <a:pt x="4320465" y="2269724"/>
                  <a:pt x="4607510" y="1846555"/>
                </a:cubicBezTo>
                <a:cubicBezTo>
                  <a:pt x="4894555" y="1423386"/>
                  <a:pt x="5039557" y="711693"/>
                  <a:pt x="5184559" y="0"/>
                </a:cubicBezTo>
              </a:path>
            </a:pathLst>
          </a:custGeom>
          <a:ln w="127000" cap="rnd" cmpd="sng">
            <a:solidFill>
              <a:srgbClr val="FFC00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 bwMode="auto">
          <a:xfrm>
            <a:off x="3731203" y="2348880"/>
            <a:ext cx="1602298" cy="659786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ea typeface="ＭＳ Ｐゴシック" pitchFamily="50" charset="-128"/>
              </a:rPr>
              <a:t>急激な反転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257889" y="5446759"/>
            <a:ext cx="4256723" cy="1411241"/>
            <a:chOff x="2222295" y="5405212"/>
            <a:chExt cx="4256723" cy="14112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295" y="5405212"/>
              <a:ext cx="4256723" cy="141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694104" y="6155779"/>
              <a:ext cx="1729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600" dirty="0" smtClean="0"/>
                <a:t>ユーラシア大陸の</a:t>
              </a:r>
              <a:endParaRPr kumimoji="1" lang="en-US" altLang="ja-JP" sz="1600" dirty="0" smtClean="0"/>
            </a:p>
            <a:p>
              <a:pPr algn="r"/>
              <a:r>
                <a:rPr kumimoji="1" lang="ja-JP" altLang="en-US" sz="1600" dirty="0" smtClean="0"/>
                <a:t>気温偏差</a:t>
              </a:r>
              <a:endParaRPr kumimoji="1" lang="ja-JP" altLang="en-US" sz="1600" dirty="0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" y="3382975"/>
            <a:ext cx="2041945" cy="6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81364" y="4853761"/>
            <a:ext cx="384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立花研の</a:t>
            </a:r>
            <a:r>
              <a:rPr lang="en-US" altLang="ja-JP" dirty="0"/>
              <a:t>web page</a:t>
            </a:r>
            <a:r>
              <a:rPr lang="ja-JP" altLang="en-US" dirty="0"/>
              <a:t>でほぼ毎日更新中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01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キーポイントその</a:t>
            </a:r>
            <a:r>
              <a:rPr lang="en-US" altLang="ja-JP" sz="4000" b="1" dirty="0"/>
              <a:t>1</a:t>
            </a:r>
            <a:r>
              <a:rPr lang="ja-JP" altLang="en-US" sz="4800" b="1" dirty="0"/>
              <a:t>　</a:t>
            </a: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ja-JP" altLang="en-US" sz="4800" b="1" dirty="0"/>
              <a:t>北極振動指数で大陸規模の</a:t>
            </a: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ja-JP" altLang="en-US" sz="4800" b="1" dirty="0"/>
              <a:t>寒冬と猛暑を説明できる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EAC-5638-45C6-925F-A284B525A1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35496" y="1268760"/>
            <a:ext cx="4464496" cy="4464496"/>
            <a:chOff x="35496" y="620688"/>
            <a:chExt cx="4464496" cy="4464496"/>
          </a:xfrm>
        </p:grpSpPr>
        <p:grpSp>
          <p:nvGrpSpPr>
            <p:cNvPr id="20" name="グループ化 19"/>
            <p:cNvGrpSpPr>
              <a:grpSpLocks noChangeAspect="1"/>
            </p:cNvGrpSpPr>
            <p:nvPr/>
          </p:nvGrpSpPr>
          <p:grpSpPr>
            <a:xfrm>
              <a:off x="35496" y="620688"/>
              <a:ext cx="4464496" cy="4464496"/>
              <a:chOff x="1331640" y="161871"/>
              <a:chExt cx="6192688" cy="619268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331640" y="161871"/>
                <a:ext cx="6192688" cy="619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円/楕円 10"/>
              <p:cNvSpPr/>
              <p:nvPr/>
            </p:nvSpPr>
            <p:spPr>
              <a:xfrm rot="3752353">
                <a:off x="1903530" y="3695242"/>
                <a:ext cx="1844775" cy="1289293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2" name="円/楕円 11"/>
              <p:cNvSpPr/>
              <p:nvPr/>
            </p:nvSpPr>
            <p:spPr>
              <a:xfrm rot="18592331">
                <a:off x="5408910" y="3284972"/>
                <a:ext cx="2061194" cy="1437988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8" name="円/楕円 17"/>
              <p:cNvSpPr/>
              <p:nvPr/>
            </p:nvSpPr>
            <p:spPr>
              <a:xfrm rot="13495537">
                <a:off x="5011957" y="1115701"/>
                <a:ext cx="1452749" cy="1056889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 rot="19554426">
                <a:off x="3218968" y="1785109"/>
                <a:ext cx="2719964" cy="2767032"/>
              </a:xfrm>
              <a:custGeom>
                <a:avLst/>
                <a:gdLst>
                  <a:gd name="connsiteX0" fmla="*/ 1010093 w 2615610"/>
                  <a:gd name="connsiteY0" fmla="*/ 233917 h 2668772"/>
                  <a:gd name="connsiteX1" fmla="*/ 925033 w 2615610"/>
                  <a:gd name="connsiteY1" fmla="*/ 202019 h 2668772"/>
                  <a:gd name="connsiteX2" fmla="*/ 765545 w 2615610"/>
                  <a:gd name="connsiteY2" fmla="*/ 180754 h 2668772"/>
                  <a:gd name="connsiteX3" fmla="*/ 627321 w 2615610"/>
                  <a:gd name="connsiteY3" fmla="*/ 202019 h 2668772"/>
                  <a:gd name="connsiteX4" fmla="*/ 595424 w 2615610"/>
                  <a:gd name="connsiteY4" fmla="*/ 223284 h 2668772"/>
                  <a:gd name="connsiteX5" fmla="*/ 531628 w 2615610"/>
                  <a:gd name="connsiteY5" fmla="*/ 244549 h 2668772"/>
                  <a:gd name="connsiteX6" fmla="*/ 372140 w 2615610"/>
                  <a:gd name="connsiteY6" fmla="*/ 297712 h 2668772"/>
                  <a:gd name="connsiteX7" fmla="*/ 297712 w 2615610"/>
                  <a:gd name="connsiteY7" fmla="*/ 318977 h 2668772"/>
                  <a:gd name="connsiteX8" fmla="*/ 233917 w 2615610"/>
                  <a:gd name="connsiteY8" fmla="*/ 340242 h 2668772"/>
                  <a:gd name="connsiteX9" fmla="*/ 202019 w 2615610"/>
                  <a:gd name="connsiteY9" fmla="*/ 350875 h 2668772"/>
                  <a:gd name="connsiteX10" fmla="*/ 170121 w 2615610"/>
                  <a:gd name="connsiteY10" fmla="*/ 372140 h 2668772"/>
                  <a:gd name="connsiteX11" fmla="*/ 106326 w 2615610"/>
                  <a:gd name="connsiteY11" fmla="*/ 425303 h 2668772"/>
                  <a:gd name="connsiteX12" fmla="*/ 85061 w 2615610"/>
                  <a:gd name="connsiteY12" fmla="*/ 457200 h 2668772"/>
                  <a:gd name="connsiteX13" fmla="*/ 53163 w 2615610"/>
                  <a:gd name="connsiteY13" fmla="*/ 489098 h 2668772"/>
                  <a:gd name="connsiteX14" fmla="*/ 42531 w 2615610"/>
                  <a:gd name="connsiteY14" fmla="*/ 520996 h 2668772"/>
                  <a:gd name="connsiteX15" fmla="*/ 21266 w 2615610"/>
                  <a:gd name="connsiteY15" fmla="*/ 552893 h 2668772"/>
                  <a:gd name="connsiteX16" fmla="*/ 0 w 2615610"/>
                  <a:gd name="connsiteY16" fmla="*/ 616689 h 2668772"/>
                  <a:gd name="connsiteX17" fmla="*/ 10633 w 2615610"/>
                  <a:gd name="connsiteY17" fmla="*/ 797442 h 2668772"/>
                  <a:gd name="connsiteX18" fmla="*/ 21266 w 2615610"/>
                  <a:gd name="connsiteY18" fmla="*/ 850605 h 2668772"/>
                  <a:gd name="connsiteX19" fmla="*/ 31898 w 2615610"/>
                  <a:gd name="connsiteY19" fmla="*/ 914400 h 2668772"/>
                  <a:gd name="connsiteX20" fmla="*/ 53163 w 2615610"/>
                  <a:gd name="connsiteY20" fmla="*/ 978196 h 2668772"/>
                  <a:gd name="connsiteX21" fmla="*/ 63796 w 2615610"/>
                  <a:gd name="connsiteY21" fmla="*/ 1010093 h 2668772"/>
                  <a:gd name="connsiteX22" fmla="*/ 95693 w 2615610"/>
                  <a:gd name="connsiteY22" fmla="*/ 1116419 h 2668772"/>
                  <a:gd name="connsiteX23" fmla="*/ 127591 w 2615610"/>
                  <a:gd name="connsiteY23" fmla="*/ 1212112 h 2668772"/>
                  <a:gd name="connsiteX24" fmla="*/ 138224 w 2615610"/>
                  <a:gd name="connsiteY24" fmla="*/ 1244010 h 2668772"/>
                  <a:gd name="connsiteX25" fmla="*/ 180754 w 2615610"/>
                  <a:gd name="connsiteY25" fmla="*/ 1307805 h 2668772"/>
                  <a:gd name="connsiteX26" fmla="*/ 244549 w 2615610"/>
                  <a:gd name="connsiteY26" fmla="*/ 1435396 h 2668772"/>
                  <a:gd name="connsiteX27" fmla="*/ 276447 w 2615610"/>
                  <a:gd name="connsiteY27" fmla="*/ 1456661 h 2668772"/>
                  <a:gd name="connsiteX28" fmla="*/ 287080 w 2615610"/>
                  <a:gd name="connsiteY28" fmla="*/ 1488558 h 2668772"/>
                  <a:gd name="connsiteX29" fmla="*/ 265814 w 2615610"/>
                  <a:gd name="connsiteY29" fmla="*/ 1626782 h 2668772"/>
                  <a:gd name="connsiteX30" fmla="*/ 255182 w 2615610"/>
                  <a:gd name="connsiteY30" fmla="*/ 1733107 h 2668772"/>
                  <a:gd name="connsiteX31" fmla="*/ 265814 w 2615610"/>
                  <a:gd name="connsiteY31" fmla="*/ 1935126 h 2668772"/>
                  <a:gd name="connsiteX32" fmla="*/ 287080 w 2615610"/>
                  <a:gd name="connsiteY32" fmla="*/ 2020186 h 2668772"/>
                  <a:gd name="connsiteX33" fmla="*/ 297712 w 2615610"/>
                  <a:gd name="connsiteY33" fmla="*/ 2073349 h 2668772"/>
                  <a:gd name="connsiteX34" fmla="*/ 318977 w 2615610"/>
                  <a:gd name="connsiteY34" fmla="*/ 2137145 h 2668772"/>
                  <a:gd name="connsiteX35" fmla="*/ 329610 w 2615610"/>
                  <a:gd name="connsiteY35" fmla="*/ 2179675 h 2668772"/>
                  <a:gd name="connsiteX36" fmla="*/ 350875 w 2615610"/>
                  <a:gd name="connsiteY36" fmla="*/ 2243470 h 2668772"/>
                  <a:gd name="connsiteX37" fmla="*/ 361507 w 2615610"/>
                  <a:gd name="connsiteY37" fmla="*/ 2275368 h 2668772"/>
                  <a:gd name="connsiteX38" fmla="*/ 372140 w 2615610"/>
                  <a:gd name="connsiteY38" fmla="*/ 2307265 h 2668772"/>
                  <a:gd name="connsiteX39" fmla="*/ 435935 w 2615610"/>
                  <a:gd name="connsiteY39" fmla="*/ 2392326 h 2668772"/>
                  <a:gd name="connsiteX40" fmla="*/ 467833 w 2615610"/>
                  <a:gd name="connsiteY40" fmla="*/ 2456121 h 2668772"/>
                  <a:gd name="connsiteX41" fmla="*/ 552893 w 2615610"/>
                  <a:gd name="connsiteY41" fmla="*/ 2551814 h 2668772"/>
                  <a:gd name="connsiteX42" fmla="*/ 574159 w 2615610"/>
                  <a:gd name="connsiteY42" fmla="*/ 2573079 h 2668772"/>
                  <a:gd name="connsiteX43" fmla="*/ 606056 w 2615610"/>
                  <a:gd name="connsiteY43" fmla="*/ 2594345 h 2668772"/>
                  <a:gd name="connsiteX44" fmla="*/ 669852 w 2615610"/>
                  <a:gd name="connsiteY44" fmla="*/ 2615610 h 2668772"/>
                  <a:gd name="connsiteX45" fmla="*/ 701749 w 2615610"/>
                  <a:gd name="connsiteY45" fmla="*/ 2636875 h 2668772"/>
                  <a:gd name="connsiteX46" fmla="*/ 776177 w 2615610"/>
                  <a:gd name="connsiteY46" fmla="*/ 2658140 h 2668772"/>
                  <a:gd name="connsiteX47" fmla="*/ 808075 w 2615610"/>
                  <a:gd name="connsiteY47" fmla="*/ 2668772 h 2668772"/>
                  <a:gd name="connsiteX48" fmla="*/ 956931 w 2615610"/>
                  <a:gd name="connsiteY48" fmla="*/ 2647507 h 2668772"/>
                  <a:gd name="connsiteX49" fmla="*/ 1020726 w 2615610"/>
                  <a:gd name="connsiteY49" fmla="*/ 2604977 h 2668772"/>
                  <a:gd name="connsiteX50" fmla="*/ 1052624 w 2615610"/>
                  <a:gd name="connsiteY50" fmla="*/ 2583712 h 2668772"/>
                  <a:gd name="connsiteX51" fmla="*/ 1084521 w 2615610"/>
                  <a:gd name="connsiteY51" fmla="*/ 2562447 h 2668772"/>
                  <a:gd name="connsiteX52" fmla="*/ 1105787 w 2615610"/>
                  <a:gd name="connsiteY52" fmla="*/ 2541182 h 2668772"/>
                  <a:gd name="connsiteX53" fmla="*/ 1169582 w 2615610"/>
                  <a:gd name="connsiteY53" fmla="*/ 2519917 h 2668772"/>
                  <a:gd name="connsiteX54" fmla="*/ 1201480 w 2615610"/>
                  <a:gd name="connsiteY54" fmla="*/ 2509284 h 2668772"/>
                  <a:gd name="connsiteX55" fmla="*/ 1233377 w 2615610"/>
                  <a:gd name="connsiteY55" fmla="*/ 2498652 h 2668772"/>
                  <a:gd name="connsiteX56" fmla="*/ 1318438 w 2615610"/>
                  <a:gd name="connsiteY56" fmla="*/ 2456121 h 2668772"/>
                  <a:gd name="connsiteX57" fmla="*/ 1350335 w 2615610"/>
                  <a:gd name="connsiteY57" fmla="*/ 2445489 h 2668772"/>
                  <a:gd name="connsiteX58" fmla="*/ 1382233 w 2615610"/>
                  <a:gd name="connsiteY58" fmla="*/ 2424224 h 2668772"/>
                  <a:gd name="connsiteX59" fmla="*/ 1477926 w 2615610"/>
                  <a:gd name="connsiteY59" fmla="*/ 2371061 h 2668772"/>
                  <a:gd name="connsiteX60" fmla="*/ 1541721 w 2615610"/>
                  <a:gd name="connsiteY60" fmla="*/ 2317898 h 2668772"/>
                  <a:gd name="connsiteX61" fmla="*/ 1594884 w 2615610"/>
                  <a:gd name="connsiteY61" fmla="*/ 2275368 h 2668772"/>
                  <a:gd name="connsiteX62" fmla="*/ 1616149 w 2615610"/>
                  <a:gd name="connsiteY62" fmla="*/ 2243470 h 2668772"/>
                  <a:gd name="connsiteX63" fmla="*/ 1626782 w 2615610"/>
                  <a:gd name="connsiteY63" fmla="*/ 2211572 h 2668772"/>
                  <a:gd name="connsiteX64" fmla="*/ 1796903 w 2615610"/>
                  <a:gd name="connsiteY64" fmla="*/ 2158410 h 2668772"/>
                  <a:gd name="connsiteX65" fmla="*/ 1913861 w 2615610"/>
                  <a:gd name="connsiteY65" fmla="*/ 2137145 h 2668772"/>
                  <a:gd name="connsiteX66" fmla="*/ 1967024 w 2615610"/>
                  <a:gd name="connsiteY66" fmla="*/ 2126512 h 2668772"/>
                  <a:gd name="connsiteX67" fmla="*/ 2169042 w 2615610"/>
                  <a:gd name="connsiteY67" fmla="*/ 2115879 h 2668772"/>
                  <a:gd name="connsiteX68" fmla="*/ 2232838 w 2615610"/>
                  <a:gd name="connsiteY68" fmla="*/ 2105247 h 2668772"/>
                  <a:gd name="connsiteX69" fmla="*/ 2264735 w 2615610"/>
                  <a:gd name="connsiteY69" fmla="*/ 2094614 h 2668772"/>
                  <a:gd name="connsiteX70" fmla="*/ 2307266 w 2615610"/>
                  <a:gd name="connsiteY70" fmla="*/ 2083982 h 2668772"/>
                  <a:gd name="connsiteX71" fmla="*/ 2371061 w 2615610"/>
                  <a:gd name="connsiteY71" fmla="*/ 2062717 h 2668772"/>
                  <a:gd name="connsiteX72" fmla="*/ 2381693 w 2615610"/>
                  <a:gd name="connsiteY72" fmla="*/ 2030819 h 2668772"/>
                  <a:gd name="connsiteX73" fmla="*/ 2456121 w 2615610"/>
                  <a:gd name="connsiteY73" fmla="*/ 1945758 h 2668772"/>
                  <a:gd name="connsiteX74" fmla="*/ 2519917 w 2615610"/>
                  <a:gd name="connsiteY74" fmla="*/ 1903228 h 2668772"/>
                  <a:gd name="connsiteX75" fmla="*/ 2551814 w 2615610"/>
                  <a:gd name="connsiteY75" fmla="*/ 1839433 h 2668772"/>
                  <a:gd name="connsiteX76" fmla="*/ 2562447 w 2615610"/>
                  <a:gd name="connsiteY76" fmla="*/ 1807535 h 2668772"/>
                  <a:gd name="connsiteX77" fmla="*/ 2594345 w 2615610"/>
                  <a:gd name="connsiteY77" fmla="*/ 1743740 h 2668772"/>
                  <a:gd name="connsiteX78" fmla="*/ 2604977 w 2615610"/>
                  <a:gd name="connsiteY78" fmla="*/ 1573619 h 2668772"/>
                  <a:gd name="connsiteX79" fmla="*/ 2615610 w 2615610"/>
                  <a:gd name="connsiteY79" fmla="*/ 1499191 h 2668772"/>
                  <a:gd name="connsiteX80" fmla="*/ 2604977 w 2615610"/>
                  <a:gd name="connsiteY80" fmla="*/ 1329070 h 2668772"/>
                  <a:gd name="connsiteX81" fmla="*/ 2573080 w 2615610"/>
                  <a:gd name="connsiteY81" fmla="*/ 1265275 h 2668772"/>
                  <a:gd name="connsiteX82" fmla="*/ 2562447 w 2615610"/>
                  <a:gd name="connsiteY82" fmla="*/ 1233377 h 2668772"/>
                  <a:gd name="connsiteX83" fmla="*/ 2519917 w 2615610"/>
                  <a:gd name="connsiteY83" fmla="*/ 1169582 h 2668772"/>
                  <a:gd name="connsiteX84" fmla="*/ 2509284 w 2615610"/>
                  <a:gd name="connsiteY84" fmla="*/ 1137684 h 2668772"/>
                  <a:gd name="connsiteX85" fmla="*/ 2477387 w 2615610"/>
                  <a:gd name="connsiteY85" fmla="*/ 1116419 h 2668772"/>
                  <a:gd name="connsiteX86" fmla="*/ 2434856 w 2615610"/>
                  <a:gd name="connsiteY86" fmla="*/ 1063256 h 2668772"/>
                  <a:gd name="connsiteX87" fmla="*/ 2402959 w 2615610"/>
                  <a:gd name="connsiteY87" fmla="*/ 1041991 h 2668772"/>
                  <a:gd name="connsiteX88" fmla="*/ 2349796 w 2615610"/>
                  <a:gd name="connsiteY88" fmla="*/ 999461 h 2668772"/>
                  <a:gd name="connsiteX89" fmla="*/ 2307266 w 2615610"/>
                  <a:gd name="connsiteY89" fmla="*/ 935665 h 2668772"/>
                  <a:gd name="connsiteX90" fmla="*/ 2286000 w 2615610"/>
                  <a:gd name="connsiteY90" fmla="*/ 903768 h 2668772"/>
                  <a:gd name="connsiteX91" fmla="*/ 2254103 w 2615610"/>
                  <a:gd name="connsiteY91" fmla="*/ 882503 h 2668772"/>
                  <a:gd name="connsiteX92" fmla="*/ 2211573 w 2615610"/>
                  <a:gd name="connsiteY92" fmla="*/ 818707 h 2668772"/>
                  <a:gd name="connsiteX93" fmla="*/ 2200940 w 2615610"/>
                  <a:gd name="connsiteY93" fmla="*/ 786810 h 2668772"/>
                  <a:gd name="connsiteX94" fmla="*/ 2179675 w 2615610"/>
                  <a:gd name="connsiteY94" fmla="*/ 669852 h 2668772"/>
                  <a:gd name="connsiteX95" fmla="*/ 2158410 w 2615610"/>
                  <a:gd name="connsiteY95" fmla="*/ 584791 h 2668772"/>
                  <a:gd name="connsiteX96" fmla="*/ 2126512 w 2615610"/>
                  <a:gd name="connsiteY96" fmla="*/ 489098 h 2668772"/>
                  <a:gd name="connsiteX97" fmla="*/ 2105247 w 2615610"/>
                  <a:gd name="connsiteY97" fmla="*/ 425303 h 2668772"/>
                  <a:gd name="connsiteX98" fmla="*/ 2083982 w 2615610"/>
                  <a:gd name="connsiteY98" fmla="*/ 393405 h 2668772"/>
                  <a:gd name="connsiteX99" fmla="*/ 2062717 w 2615610"/>
                  <a:gd name="connsiteY99" fmla="*/ 329610 h 2668772"/>
                  <a:gd name="connsiteX100" fmla="*/ 2052084 w 2615610"/>
                  <a:gd name="connsiteY100" fmla="*/ 297712 h 2668772"/>
                  <a:gd name="connsiteX101" fmla="*/ 2030819 w 2615610"/>
                  <a:gd name="connsiteY101" fmla="*/ 265814 h 2668772"/>
                  <a:gd name="connsiteX102" fmla="*/ 2009554 w 2615610"/>
                  <a:gd name="connsiteY102" fmla="*/ 180754 h 2668772"/>
                  <a:gd name="connsiteX103" fmla="*/ 1967024 w 2615610"/>
                  <a:gd name="connsiteY103" fmla="*/ 116958 h 2668772"/>
                  <a:gd name="connsiteX104" fmla="*/ 1903228 w 2615610"/>
                  <a:gd name="connsiteY104" fmla="*/ 74428 h 2668772"/>
                  <a:gd name="connsiteX105" fmla="*/ 1871331 w 2615610"/>
                  <a:gd name="connsiteY105" fmla="*/ 53163 h 2668772"/>
                  <a:gd name="connsiteX106" fmla="*/ 1807535 w 2615610"/>
                  <a:gd name="connsiteY106" fmla="*/ 31898 h 2668772"/>
                  <a:gd name="connsiteX107" fmla="*/ 1743740 w 2615610"/>
                  <a:gd name="connsiteY107" fmla="*/ 0 h 2668772"/>
                  <a:gd name="connsiteX108" fmla="*/ 1562987 w 2615610"/>
                  <a:gd name="connsiteY108" fmla="*/ 10633 h 2668772"/>
                  <a:gd name="connsiteX109" fmla="*/ 1488559 w 2615610"/>
                  <a:gd name="connsiteY109" fmla="*/ 21265 h 2668772"/>
                  <a:gd name="connsiteX110" fmla="*/ 1403498 w 2615610"/>
                  <a:gd name="connsiteY110" fmla="*/ 31898 h 2668772"/>
                  <a:gd name="connsiteX111" fmla="*/ 1329070 w 2615610"/>
                  <a:gd name="connsiteY111" fmla="*/ 53163 h 2668772"/>
                  <a:gd name="connsiteX112" fmla="*/ 1297173 w 2615610"/>
                  <a:gd name="connsiteY112" fmla="*/ 63796 h 2668772"/>
                  <a:gd name="connsiteX113" fmla="*/ 1244010 w 2615610"/>
                  <a:gd name="connsiteY113" fmla="*/ 106326 h 2668772"/>
                  <a:gd name="connsiteX114" fmla="*/ 1212112 w 2615610"/>
                  <a:gd name="connsiteY114" fmla="*/ 138224 h 2668772"/>
                  <a:gd name="connsiteX115" fmla="*/ 1148317 w 2615610"/>
                  <a:gd name="connsiteY115" fmla="*/ 159489 h 2668772"/>
                  <a:gd name="connsiteX116" fmla="*/ 1084521 w 2615610"/>
                  <a:gd name="connsiteY116" fmla="*/ 180754 h 2668772"/>
                  <a:gd name="connsiteX117" fmla="*/ 1020726 w 2615610"/>
                  <a:gd name="connsiteY117" fmla="*/ 202019 h 2668772"/>
                  <a:gd name="connsiteX118" fmla="*/ 1010093 w 2615610"/>
                  <a:gd name="connsiteY118" fmla="*/ 233917 h 26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615610" h="2668772">
                    <a:moveTo>
                      <a:pt x="1010093" y="233917"/>
                    </a:moveTo>
                    <a:cubicBezTo>
                      <a:pt x="994144" y="233917"/>
                      <a:pt x="941700" y="205352"/>
                      <a:pt x="925033" y="202019"/>
                    </a:cubicBezTo>
                    <a:cubicBezTo>
                      <a:pt x="900566" y="197125"/>
                      <a:pt x="786258" y="183343"/>
                      <a:pt x="765545" y="180754"/>
                    </a:cubicBezTo>
                    <a:cubicBezTo>
                      <a:pt x="746330" y="182889"/>
                      <a:pt x="659552" y="188206"/>
                      <a:pt x="627321" y="202019"/>
                    </a:cubicBezTo>
                    <a:cubicBezTo>
                      <a:pt x="615576" y="207053"/>
                      <a:pt x="607101" y="218094"/>
                      <a:pt x="595424" y="223284"/>
                    </a:cubicBezTo>
                    <a:cubicBezTo>
                      <a:pt x="574940" y="232388"/>
                      <a:pt x="552893" y="237460"/>
                      <a:pt x="531628" y="244549"/>
                    </a:cubicBezTo>
                    <a:lnTo>
                      <a:pt x="372140" y="297712"/>
                    </a:lnTo>
                    <a:cubicBezTo>
                      <a:pt x="264959" y="333440"/>
                      <a:pt x="431195" y="278933"/>
                      <a:pt x="297712" y="318977"/>
                    </a:cubicBezTo>
                    <a:cubicBezTo>
                      <a:pt x="276242" y="325418"/>
                      <a:pt x="255182" y="333154"/>
                      <a:pt x="233917" y="340242"/>
                    </a:cubicBezTo>
                    <a:cubicBezTo>
                      <a:pt x="223284" y="343786"/>
                      <a:pt x="211345" y="344658"/>
                      <a:pt x="202019" y="350875"/>
                    </a:cubicBezTo>
                    <a:cubicBezTo>
                      <a:pt x="191386" y="357963"/>
                      <a:pt x="179938" y="363959"/>
                      <a:pt x="170121" y="372140"/>
                    </a:cubicBezTo>
                    <a:cubicBezTo>
                      <a:pt x="88254" y="440363"/>
                      <a:pt x="185523" y="372506"/>
                      <a:pt x="106326" y="425303"/>
                    </a:cubicBezTo>
                    <a:cubicBezTo>
                      <a:pt x="99238" y="435935"/>
                      <a:pt x="93242" y="447383"/>
                      <a:pt x="85061" y="457200"/>
                    </a:cubicBezTo>
                    <a:cubicBezTo>
                      <a:pt x="75435" y="468752"/>
                      <a:pt x="61504" y="476587"/>
                      <a:pt x="53163" y="489098"/>
                    </a:cubicBezTo>
                    <a:cubicBezTo>
                      <a:pt x="46946" y="498423"/>
                      <a:pt x="47543" y="510971"/>
                      <a:pt x="42531" y="520996"/>
                    </a:cubicBezTo>
                    <a:cubicBezTo>
                      <a:pt x="36816" y="532426"/>
                      <a:pt x="26456" y="541216"/>
                      <a:pt x="21266" y="552893"/>
                    </a:cubicBezTo>
                    <a:cubicBezTo>
                      <a:pt x="12162" y="573377"/>
                      <a:pt x="0" y="616689"/>
                      <a:pt x="0" y="616689"/>
                    </a:cubicBezTo>
                    <a:cubicBezTo>
                      <a:pt x="3544" y="676940"/>
                      <a:pt x="5168" y="737335"/>
                      <a:pt x="10633" y="797442"/>
                    </a:cubicBezTo>
                    <a:cubicBezTo>
                      <a:pt x="12269" y="815440"/>
                      <a:pt x="18033" y="832825"/>
                      <a:pt x="21266" y="850605"/>
                    </a:cubicBezTo>
                    <a:cubicBezTo>
                      <a:pt x="25122" y="871816"/>
                      <a:pt x="26669" y="893485"/>
                      <a:pt x="31898" y="914400"/>
                    </a:cubicBezTo>
                    <a:cubicBezTo>
                      <a:pt x="37334" y="936146"/>
                      <a:pt x="46074" y="956931"/>
                      <a:pt x="53163" y="978196"/>
                    </a:cubicBezTo>
                    <a:cubicBezTo>
                      <a:pt x="56707" y="988828"/>
                      <a:pt x="61078" y="999220"/>
                      <a:pt x="63796" y="1010093"/>
                    </a:cubicBezTo>
                    <a:cubicBezTo>
                      <a:pt x="79864" y="1074368"/>
                      <a:pt x="69808" y="1038764"/>
                      <a:pt x="95693" y="1116419"/>
                    </a:cubicBezTo>
                    <a:lnTo>
                      <a:pt x="127591" y="1212112"/>
                    </a:lnTo>
                    <a:cubicBezTo>
                      <a:pt x="131135" y="1222745"/>
                      <a:pt x="132007" y="1234685"/>
                      <a:pt x="138224" y="1244010"/>
                    </a:cubicBezTo>
                    <a:cubicBezTo>
                      <a:pt x="152401" y="1265275"/>
                      <a:pt x="172672" y="1283559"/>
                      <a:pt x="180754" y="1307805"/>
                    </a:cubicBezTo>
                    <a:cubicBezTo>
                      <a:pt x="192884" y="1344195"/>
                      <a:pt x="209216" y="1411841"/>
                      <a:pt x="244549" y="1435396"/>
                    </a:cubicBezTo>
                    <a:lnTo>
                      <a:pt x="276447" y="1456661"/>
                    </a:lnTo>
                    <a:cubicBezTo>
                      <a:pt x="279991" y="1467293"/>
                      <a:pt x="287080" y="1477350"/>
                      <a:pt x="287080" y="1488558"/>
                    </a:cubicBezTo>
                    <a:cubicBezTo>
                      <a:pt x="287080" y="1549791"/>
                      <a:pt x="278655" y="1575420"/>
                      <a:pt x="265814" y="1626782"/>
                    </a:cubicBezTo>
                    <a:cubicBezTo>
                      <a:pt x="262270" y="1662224"/>
                      <a:pt x="255182" y="1697489"/>
                      <a:pt x="255182" y="1733107"/>
                    </a:cubicBezTo>
                    <a:cubicBezTo>
                      <a:pt x="255182" y="1800540"/>
                      <a:pt x="258367" y="1868106"/>
                      <a:pt x="265814" y="1935126"/>
                    </a:cubicBezTo>
                    <a:cubicBezTo>
                      <a:pt x="269042" y="1964173"/>
                      <a:pt x="281349" y="1991527"/>
                      <a:pt x="287080" y="2020186"/>
                    </a:cubicBezTo>
                    <a:cubicBezTo>
                      <a:pt x="290624" y="2037907"/>
                      <a:pt x="292957" y="2055914"/>
                      <a:pt x="297712" y="2073349"/>
                    </a:cubicBezTo>
                    <a:cubicBezTo>
                      <a:pt x="303610" y="2094975"/>
                      <a:pt x="313540" y="2115399"/>
                      <a:pt x="318977" y="2137145"/>
                    </a:cubicBezTo>
                    <a:cubicBezTo>
                      <a:pt x="322521" y="2151322"/>
                      <a:pt x="325411" y="2165678"/>
                      <a:pt x="329610" y="2179675"/>
                    </a:cubicBezTo>
                    <a:cubicBezTo>
                      <a:pt x="336051" y="2201145"/>
                      <a:pt x="343787" y="2222205"/>
                      <a:pt x="350875" y="2243470"/>
                    </a:cubicBezTo>
                    <a:lnTo>
                      <a:pt x="361507" y="2275368"/>
                    </a:lnTo>
                    <a:cubicBezTo>
                      <a:pt x="365051" y="2286000"/>
                      <a:pt x="364215" y="2299340"/>
                      <a:pt x="372140" y="2307265"/>
                    </a:cubicBezTo>
                    <a:cubicBezTo>
                      <a:pt x="411476" y="2346603"/>
                      <a:pt x="387845" y="2320191"/>
                      <a:pt x="435935" y="2392326"/>
                    </a:cubicBezTo>
                    <a:cubicBezTo>
                      <a:pt x="496876" y="2483739"/>
                      <a:pt x="423813" y="2368083"/>
                      <a:pt x="467833" y="2456121"/>
                    </a:cubicBezTo>
                    <a:cubicBezTo>
                      <a:pt x="486808" y="2494070"/>
                      <a:pt x="524710" y="2523631"/>
                      <a:pt x="552893" y="2551814"/>
                    </a:cubicBezTo>
                    <a:cubicBezTo>
                      <a:pt x="559982" y="2558902"/>
                      <a:pt x="565818" y="2567518"/>
                      <a:pt x="574159" y="2573079"/>
                    </a:cubicBezTo>
                    <a:cubicBezTo>
                      <a:pt x="584791" y="2580168"/>
                      <a:pt x="594379" y="2589155"/>
                      <a:pt x="606056" y="2594345"/>
                    </a:cubicBezTo>
                    <a:cubicBezTo>
                      <a:pt x="626540" y="2603449"/>
                      <a:pt x="651201" y="2603176"/>
                      <a:pt x="669852" y="2615610"/>
                    </a:cubicBezTo>
                    <a:cubicBezTo>
                      <a:pt x="680484" y="2622698"/>
                      <a:pt x="690319" y="2631160"/>
                      <a:pt x="701749" y="2636875"/>
                    </a:cubicBezTo>
                    <a:cubicBezTo>
                      <a:pt x="718738" y="2645370"/>
                      <a:pt x="760288" y="2653600"/>
                      <a:pt x="776177" y="2658140"/>
                    </a:cubicBezTo>
                    <a:cubicBezTo>
                      <a:pt x="786954" y="2661219"/>
                      <a:pt x="797442" y="2665228"/>
                      <a:pt x="808075" y="2668772"/>
                    </a:cubicBezTo>
                    <a:cubicBezTo>
                      <a:pt x="820879" y="2667608"/>
                      <a:pt x="920911" y="2667518"/>
                      <a:pt x="956931" y="2647507"/>
                    </a:cubicBezTo>
                    <a:cubicBezTo>
                      <a:pt x="979272" y="2635095"/>
                      <a:pt x="999461" y="2619154"/>
                      <a:pt x="1020726" y="2604977"/>
                    </a:cubicBezTo>
                    <a:lnTo>
                      <a:pt x="1052624" y="2583712"/>
                    </a:lnTo>
                    <a:cubicBezTo>
                      <a:pt x="1063256" y="2576624"/>
                      <a:pt x="1075485" y="2571483"/>
                      <a:pt x="1084521" y="2562447"/>
                    </a:cubicBezTo>
                    <a:cubicBezTo>
                      <a:pt x="1091610" y="2555359"/>
                      <a:pt x="1096821" y="2545665"/>
                      <a:pt x="1105787" y="2541182"/>
                    </a:cubicBezTo>
                    <a:cubicBezTo>
                      <a:pt x="1125836" y="2531158"/>
                      <a:pt x="1148317" y="2527005"/>
                      <a:pt x="1169582" y="2519917"/>
                    </a:cubicBezTo>
                    <a:lnTo>
                      <a:pt x="1201480" y="2509284"/>
                    </a:lnTo>
                    <a:lnTo>
                      <a:pt x="1233377" y="2498652"/>
                    </a:lnTo>
                    <a:cubicBezTo>
                      <a:pt x="1270492" y="2461535"/>
                      <a:pt x="1245132" y="2480556"/>
                      <a:pt x="1318438" y="2456121"/>
                    </a:cubicBezTo>
                    <a:lnTo>
                      <a:pt x="1350335" y="2445489"/>
                    </a:lnTo>
                    <a:cubicBezTo>
                      <a:pt x="1360968" y="2438401"/>
                      <a:pt x="1370803" y="2429939"/>
                      <a:pt x="1382233" y="2424224"/>
                    </a:cubicBezTo>
                    <a:cubicBezTo>
                      <a:pt x="1435713" y="2397484"/>
                      <a:pt x="1410880" y="2438107"/>
                      <a:pt x="1477926" y="2371061"/>
                    </a:cubicBezTo>
                    <a:cubicBezTo>
                      <a:pt x="1553691" y="2295296"/>
                      <a:pt x="1467712" y="2377105"/>
                      <a:pt x="1541721" y="2317898"/>
                    </a:cubicBezTo>
                    <a:cubicBezTo>
                      <a:pt x="1617473" y="2257297"/>
                      <a:pt x="1496710" y="2340818"/>
                      <a:pt x="1594884" y="2275368"/>
                    </a:cubicBezTo>
                    <a:cubicBezTo>
                      <a:pt x="1601972" y="2264735"/>
                      <a:pt x="1610434" y="2254900"/>
                      <a:pt x="1616149" y="2243470"/>
                    </a:cubicBezTo>
                    <a:cubicBezTo>
                      <a:pt x="1621161" y="2233445"/>
                      <a:pt x="1618857" y="2219497"/>
                      <a:pt x="1626782" y="2211572"/>
                    </a:cubicBezTo>
                    <a:cubicBezTo>
                      <a:pt x="1685610" y="2152744"/>
                      <a:pt x="1713373" y="2166762"/>
                      <a:pt x="1796903" y="2158410"/>
                    </a:cubicBezTo>
                    <a:cubicBezTo>
                      <a:pt x="1878557" y="2137996"/>
                      <a:pt x="1799566" y="2156194"/>
                      <a:pt x="1913861" y="2137145"/>
                    </a:cubicBezTo>
                    <a:cubicBezTo>
                      <a:pt x="1931687" y="2134174"/>
                      <a:pt x="1949014" y="2128013"/>
                      <a:pt x="1967024" y="2126512"/>
                    </a:cubicBezTo>
                    <a:cubicBezTo>
                      <a:pt x="2034224" y="2120912"/>
                      <a:pt x="2101703" y="2119423"/>
                      <a:pt x="2169042" y="2115879"/>
                    </a:cubicBezTo>
                    <a:cubicBezTo>
                      <a:pt x="2190307" y="2112335"/>
                      <a:pt x="2211793" y="2109924"/>
                      <a:pt x="2232838" y="2105247"/>
                    </a:cubicBezTo>
                    <a:cubicBezTo>
                      <a:pt x="2243779" y="2102816"/>
                      <a:pt x="2253959" y="2097693"/>
                      <a:pt x="2264735" y="2094614"/>
                    </a:cubicBezTo>
                    <a:cubicBezTo>
                      <a:pt x="2278786" y="2090599"/>
                      <a:pt x="2293269" y="2088181"/>
                      <a:pt x="2307266" y="2083982"/>
                    </a:cubicBezTo>
                    <a:cubicBezTo>
                      <a:pt x="2328736" y="2077541"/>
                      <a:pt x="2371061" y="2062717"/>
                      <a:pt x="2371061" y="2062717"/>
                    </a:cubicBezTo>
                    <a:cubicBezTo>
                      <a:pt x="2374605" y="2052084"/>
                      <a:pt x="2376681" y="2040844"/>
                      <a:pt x="2381693" y="2030819"/>
                    </a:cubicBezTo>
                    <a:cubicBezTo>
                      <a:pt x="2395742" y="2002721"/>
                      <a:pt x="2435339" y="1959613"/>
                      <a:pt x="2456121" y="1945758"/>
                    </a:cubicBezTo>
                    <a:lnTo>
                      <a:pt x="2519917" y="1903228"/>
                    </a:lnTo>
                    <a:cubicBezTo>
                      <a:pt x="2546639" y="1823058"/>
                      <a:pt x="2510593" y="1921874"/>
                      <a:pt x="2551814" y="1839433"/>
                    </a:cubicBezTo>
                    <a:cubicBezTo>
                      <a:pt x="2556826" y="1829408"/>
                      <a:pt x="2557435" y="1817560"/>
                      <a:pt x="2562447" y="1807535"/>
                    </a:cubicBezTo>
                    <a:cubicBezTo>
                      <a:pt x="2603671" y="1725089"/>
                      <a:pt x="2567618" y="1823917"/>
                      <a:pt x="2594345" y="1743740"/>
                    </a:cubicBezTo>
                    <a:cubicBezTo>
                      <a:pt x="2597889" y="1687033"/>
                      <a:pt x="2600055" y="1630223"/>
                      <a:pt x="2604977" y="1573619"/>
                    </a:cubicBezTo>
                    <a:cubicBezTo>
                      <a:pt x="2607148" y="1548652"/>
                      <a:pt x="2615610" y="1524252"/>
                      <a:pt x="2615610" y="1499191"/>
                    </a:cubicBezTo>
                    <a:cubicBezTo>
                      <a:pt x="2615610" y="1442373"/>
                      <a:pt x="2610925" y="1385575"/>
                      <a:pt x="2604977" y="1329070"/>
                    </a:cubicBezTo>
                    <a:cubicBezTo>
                      <a:pt x="2601413" y="1295215"/>
                      <a:pt x="2587896" y="1294906"/>
                      <a:pt x="2573080" y="1265275"/>
                    </a:cubicBezTo>
                    <a:cubicBezTo>
                      <a:pt x="2568068" y="1255250"/>
                      <a:pt x="2567890" y="1243174"/>
                      <a:pt x="2562447" y="1233377"/>
                    </a:cubicBezTo>
                    <a:cubicBezTo>
                      <a:pt x="2550035" y="1211036"/>
                      <a:pt x="2527999" y="1193828"/>
                      <a:pt x="2519917" y="1169582"/>
                    </a:cubicBezTo>
                    <a:cubicBezTo>
                      <a:pt x="2516373" y="1158949"/>
                      <a:pt x="2516285" y="1146436"/>
                      <a:pt x="2509284" y="1137684"/>
                    </a:cubicBezTo>
                    <a:cubicBezTo>
                      <a:pt x="2501301" y="1127706"/>
                      <a:pt x="2487365" y="1124402"/>
                      <a:pt x="2477387" y="1116419"/>
                    </a:cubicBezTo>
                    <a:cubicBezTo>
                      <a:pt x="2424773" y="1074329"/>
                      <a:pt x="2490123" y="1118524"/>
                      <a:pt x="2434856" y="1063256"/>
                    </a:cubicBezTo>
                    <a:cubicBezTo>
                      <a:pt x="2425820" y="1054220"/>
                      <a:pt x="2412937" y="1049974"/>
                      <a:pt x="2402959" y="1041991"/>
                    </a:cubicBezTo>
                    <a:cubicBezTo>
                      <a:pt x="2327207" y="981390"/>
                      <a:pt x="2447970" y="1064911"/>
                      <a:pt x="2349796" y="999461"/>
                    </a:cubicBezTo>
                    <a:lnTo>
                      <a:pt x="2307266" y="935665"/>
                    </a:lnTo>
                    <a:cubicBezTo>
                      <a:pt x="2300178" y="925032"/>
                      <a:pt x="2296632" y="910856"/>
                      <a:pt x="2286000" y="903768"/>
                    </a:cubicBezTo>
                    <a:lnTo>
                      <a:pt x="2254103" y="882503"/>
                    </a:lnTo>
                    <a:cubicBezTo>
                      <a:pt x="2239926" y="861238"/>
                      <a:pt x="2219655" y="842953"/>
                      <a:pt x="2211573" y="818707"/>
                    </a:cubicBezTo>
                    <a:cubicBezTo>
                      <a:pt x="2208029" y="808075"/>
                      <a:pt x="2203658" y="797683"/>
                      <a:pt x="2200940" y="786810"/>
                    </a:cubicBezTo>
                    <a:cubicBezTo>
                      <a:pt x="2185562" y="725299"/>
                      <a:pt x="2193895" y="736214"/>
                      <a:pt x="2179675" y="669852"/>
                    </a:cubicBezTo>
                    <a:cubicBezTo>
                      <a:pt x="2173551" y="641274"/>
                      <a:pt x="2167652" y="612517"/>
                      <a:pt x="2158410" y="584791"/>
                    </a:cubicBezTo>
                    <a:lnTo>
                      <a:pt x="2126512" y="489098"/>
                    </a:lnTo>
                    <a:cubicBezTo>
                      <a:pt x="2126510" y="489093"/>
                      <a:pt x="2105251" y="425308"/>
                      <a:pt x="2105247" y="425303"/>
                    </a:cubicBezTo>
                    <a:cubicBezTo>
                      <a:pt x="2098159" y="414670"/>
                      <a:pt x="2089172" y="405082"/>
                      <a:pt x="2083982" y="393405"/>
                    </a:cubicBezTo>
                    <a:cubicBezTo>
                      <a:pt x="2074878" y="372922"/>
                      <a:pt x="2069805" y="350875"/>
                      <a:pt x="2062717" y="329610"/>
                    </a:cubicBezTo>
                    <a:cubicBezTo>
                      <a:pt x="2059173" y="318977"/>
                      <a:pt x="2058301" y="307038"/>
                      <a:pt x="2052084" y="297712"/>
                    </a:cubicBezTo>
                    <a:lnTo>
                      <a:pt x="2030819" y="265814"/>
                    </a:lnTo>
                    <a:cubicBezTo>
                      <a:pt x="2027872" y="251080"/>
                      <a:pt x="2019772" y="199147"/>
                      <a:pt x="2009554" y="180754"/>
                    </a:cubicBezTo>
                    <a:cubicBezTo>
                      <a:pt x="1997142" y="158413"/>
                      <a:pt x="1988289" y="131135"/>
                      <a:pt x="1967024" y="116958"/>
                    </a:cubicBezTo>
                    <a:lnTo>
                      <a:pt x="1903228" y="74428"/>
                    </a:lnTo>
                    <a:cubicBezTo>
                      <a:pt x="1892596" y="67340"/>
                      <a:pt x="1883454" y="57204"/>
                      <a:pt x="1871331" y="53163"/>
                    </a:cubicBezTo>
                    <a:cubicBezTo>
                      <a:pt x="1850066" y="46075"/>
                      <a:pt x="1826186" y="44332"/>
                      <a:pt x="1807535" y="31898"/>
                    </a:cubicBezTo>
                    <a:cubicBezTo>
                      <a:pt x="1766313" y="4416"/>
                      <a:pt x="1787761" y="14674"/>
                      <a:pt x="1743740" y="0"/>
                    </a:cubicBezTo>
                    <a:cubicBezTo>
                      <a:pt x="1683489" y="3544"/>
                      <a:pt x="1623134" y="5621"/>
                      <a:pt x="1562987" y="10633"/>
                    </a:cubicBezTo>
                    <a:cubicBezTo>
                      <a:pt x="1538012" y="12714"/>
                      <a:pt x="1513400" y="17953"/>
                      <a:pt x="1488559" y="21265"/>
                    </a:cubicBezTo>
                    <a:lnTo>
                      <a:pt x="1403498" y="31898"/>
                    </a:lnTo>
                    <a:cubicBezTo>
                      <a:pt x="1327011" y="57394"/>
                      <a:pt x="1422534" y="26459"/>
                      <a:pt x="1329070" y="53163"/>
                    </a:cubicBezTo>
                    <a:cubicBezTo>
                      <a:pt x="1318294" y="56242"/>
                      <a:pt x="1307805" y="60252"/>
                      <a:pt x="1297173" y="63796"/>
                    </a:cubicBezTo>
                    <a:cubicBezTo>
                      <a:pt x="1235295" y="125671"/>
                      <a:pt x="1324499" y="39252"/>
                      <a:pt x="1244010" y="106326"/>
                    </a:cubicBezTo>
                    <a:cubicBezTo>
                      <a:pt x="1232458" y="115952"/>
                      <a:pt x="1225257" y="130921"/>
                      <a:pt x="1212112" y="138224"/>
                    </a:cubicBezTo>
                    <a:cubicBezTo>
                      <a:pt x="1192518" y="149110"/>
                      <a:pt x="1169582" y="152401"/>
                      <a:pt x="1148317" y="159489"/>
                    </a:cubicBezTo>
                    <a:lnTo>
                      <a:pt x="1084521" y="180754"/>
                    </a:lnTo>
                    <a:cubicBezTo>
                      <a:pt x="1084517" y="180755"/>
                      <a:pt x="1020729" y="202017"/>
                      <a:pt x="1020726" y="202019"/>
                    </a:cubicBezTo>
                    <a:cubicBezTo>
                      <a:pt x="984658" y="226064"/>
                      <a:pt x="1026042" y="233917"/>
                      <a:pt x="1010093" y="233917"/>
                    </a:cubicBezTo>
                    <a:close/>
                  </a:path>
                </a:pathLst>
              </a:custGeom>
              <a:solidFill>
                <a:srgbClr val="0070C0">
                  <a:alpha val="43000"/>
                </a:srgbClr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21" name="環状矢印 20"/>
            <p:cNvSpPr/>
            <p:nvPr/>
          </p:nvSpPr>
          <p:spPr>
            <a:xfrm rot="2615388">
              <a:off x="597962" y="3184270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環状矢印 34"/>
            <p:cNvSpPr/>
            <p:nvPr/>
          </p:nvSpPr>
          <p:spPr>
            <a:xfrm rot="2615388" flipH="1" flipV="1">
              <a:off x="654862" y="3184270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環状矢印 37"/>
            <p:cNvSpPr/>
            <p:nvPr/>
          </p:nvSpPr>
          <p:spPr>
            <a:xfrm rot="18504395">
              <a:off x="3101016" y="2899868"/>
              <a:ext cx="1164069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環状矢印 38"/>
            <p:cNvSpPr/>
            <p:nvPr/>
          </p:nvSpPr>
          <p:spPr>
            <a:xfrm rot="18643347" flipH="1" flipV="1">
              <a:off x="3234014" y="2823448"/>
              <a:ext cx="113103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環状矢印 40"/>
            <p:cNvSpPr/>
            <p:nvPr/>
          </p:nvSpPr>
          <p:spPr>
            <a:xfrm rot="2741022">
              <a:off x="2715420" y="1216164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環状矢印 41"/>
            <p:cNvSpPr/>
            <p:nvPr/>
          </p:nvSpPr>
          <p:spPr>
            <a:xfrm rot="3144856" flipH="1" flipV="1">
              <a:off x="2824635" y="1175343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環状矢印 42"/>
            <p:cNvSpPr/>
            <p:nvPr/>
          </p:nvSpPr>
          <p:spPr>
            <a:xfrm rot="10624120" flipH="1">
              <a:off x="1954777" y="2858247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環状矢印 43"/>
            <p:cNvSpPr/>
            <p:nvPr/>
          </p:nvSpPr>
          <p:spPr>
            <a:xfrm rot="6351964" flipH="1">
              <a:off x="2349500" y="2124780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環状矢印 44"/>
            <p:cNvSpPr/>
            <p:nvPr/>
          </p:nvSpPr>
          <p:spPr>
            <a:xfrm rot="437438" flipH="1">
              <a:off x="1804839" y="1824191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環状矢印 45"/>
            <p:cNvSpPr/>
            <p:nvPr/>
          </p:nvSpPr>
          <p:spPr>
            <a:xfrm rot="16927423" flipH="1">
              <a:off x="1416342" y="2332626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645885" y="2564904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/>
                <a:t>低気圧</a:t>
              </a:r>
              <a:endParaRPr kumimoji="1" lang="ja-JP" altLang="en-US" sz="2800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52979" y="3985900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/>
                <a:t>高気圧</a:t>
              </a:r>
              <a:endParaRPr kumimoji="1" lang="ja-JP" altLang="en-US" sz="2800" b="1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513219" y="4077072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/>
                <a:t>高気圧</a:t>
              </a:r>
              <a:endParaRPr kumimoji="1" lang="ja-JP" altLang="en-US" sz="2800" b="1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620085" y="764704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/>
                <a:t>高気圧</a:t>
              </a:r>
              <a:endParaRPr kumimoji="1" lang="ja-JP" altLang="en-US" sz="2800" b="1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845002" y="44624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北極振動が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正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日本が暖かくなる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)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364088" y="44624"/>
            <a:ext cx="3042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北極振動が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負</a:t>
            </a:r>
            <a:endParaRPr kumimoji="1" lang="en-US" altLang="ja-JP" sz="3200" dirty="0" smtClean="0">
              <a:solidFill>
                <a:srgbClr val="0070C0"/>
              </a:solidFill>
            </a:endParaRPr>
          </a:p>
          <a:p>
            <a:r>
              <a:rPr lang="en-US" altLang="ja-JP" sz="3200" dirty="0" smtClean="0">
                <a:solidFill>
                  <a:srgbClr val="0070C0"/>
                </a:solidFill>
              </a:rPr>
              <a:t>(</a:t>
            </a:r>
            <a:r>
              <a:rPr lang="ja-JP" altLang="en-US" sz="3200" dirty="0" smtClean="0">
                <a:solidFill>
                  <a:srgbClr val="0070C0"/>
                </a:solidFill>
              </a:rPr>
              <a:t>日本が寒くなる</a:t>
            </a:r>
            <a:r>
              <a:rPr lang="en-US" altLang="ja-JP" sz="3200" dirty="0" smtClean="0">
                <a:solidFill>
                  <a:srgbClr val="0070C0"/>
                </a:solidFill>
              </a:rPr>
              <a:t>)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 rot="4272208">
            <a:off x="248331" y="1927110"/>
            <a:ext cx="1234486" cy="1326998"/>
            <a:chOff x="816762" y="2013018"/>
            <a:chExt cx="1011429" cy="1133697"/>
          </a:xfrm>
        </p:grpSpPr>
        <p:sp>
          <p:nvSpPr>
            <p:cNvPr id="75" name="円/楕円 74"/>
            <p:cNvSpPr/>
            <p:nvPr/>
          </p:nvSpPr>
          <p:spPr>
            <a:xfrm rot="3752353">
              <a:off x="757667" y="2076192"/>
              <a:ext cx="1133697" cy="1007350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76" name="環状矢印 75"/>
            <p:cNvSpPr/>
            <p:nvPr/>
          </p:nvSpPr>
          <p:spPr>
            <a:xfrm rot="2615388">
              <a:off x="816763" y="2099357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環状矢印 76"/>
            <p:cNvSpPr/>
            <p:nvPr/>
          </p:nvSpPr>
          <p:spPr>
            <a:xfrm rot="2615388" flipH="1" flipV="1">
              <a:off x="816762" y="2099355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-7061" y="155679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高気圧</a:t>
            </a:r>
            <a:endParaRPr kumimoji="1" lang="ja-JP" altLang="en-US" sz="28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82201" y="2452643"/>
            <a:ext cx="2592491" cy="2302488"/>
            <a:chOff x="1082201" y="2452643"/>
            <a:chExt cx="2592491" cy="2302488"/>
          </a:xfrm>
        </p:grpSpPr>
        <p:sp>
          <p:nvSpPr>
            <p:cNvPr id="5" name="フリーフォーム 4"/>
            <p:cNvSpPr/>
            <p:nvPr/>
          </p:nvSpPr>
          <p:spPr>
            <a:xfrm>
              <a:off x="1145136" y="2452643"/>
              <a:ext cx="2529556" cy="2281727"/>
            </a:xfrm>
            <a:custGeom>
              <a:avLst/>
              <a:gdLst>
                <a:gd name="connsiteX0" fmla="*/ 546931 w 2529556"/>
                <a:gd name="connsiteY0" fmla="*/ 0 h 2281727"/>
                <a:gd name="connsiteX1" fmla="*/ 529840 w 2529556"/>
                <a:gd name="connsiteY1" fmla="*/ 170916 h 2281727"/>
                <a:gd name="connsiteX2" fmla="*/ 512748 w 2529556"/>
                <a:gd name="connsiteY2" fmla="*/ 230736 h 2281727"/>
                <a:gd name="connsiteX3" fmla="*/ 495657 w 2529556"/>
                <a:gd name="connsiteY3" fmla="*/ 299103 h 2281727"/>
                <a:gd name="connsiteX4" fmla="*/ 461473 w 2529556"/>
                <a:gd name="connsiteY4" fmla="*/ 350378 h 2281727"/>
                <a:gd name="connsiteX5" fmla="*/ 427290 w 2529556"/>
                <a:gd name="connsiteY5" fmla="*/ 401652 h 2281727"/>
                <a:gd name="connsiteX6" fmla="*/ 393107 w 2529556"/>
                <a:gd name="connsiteY6" fmla="*/ 452927 h 2281727"/>
                <a:gd name="connsiteX7" fmla="*/ 376015 w 2529556"/>
                <a:gd name="connsiteY7" fmla="*/ 478564 h 2281727"/>
                <a:gd name="connsiteX8" fmla="*/ 350378 w 2529556"/>
                <a:gd name="connsiteY8" fmla="*/ 495656 h 2281727"/>
                <a:gd name="connsiteX9" fmla="*/ 324741 w 2529556"/>
                <a:gd name="connsiteY9" fmla="*/ 546931 h 2281727"/>
                <a:gd name="connsiteX10" fmla="*/ 299103 w 2529556"/>
                <a:gd name="connsiteY10" fmla="*/ 564022 h 2281727"/>
                <a:gd name="connsiteX11" fmla="*/ 290557 w 2529556"/>
                <a:gd name="connsiteY11" fmla="*/ 589660 h 2281727"/>
                <a:gd name="connsiteX12" fmla="*/ 205100 w 2529556"/>
                <a:gd name="connsiteY12" fmla="*/ 692209 h 2281727"/>
                <a:gd name="connsiteX13" fmla="*/ 179462 w 2529556"/>
                <a:gd name="connsiteY13" fmla="*/ 709301 h 2281727"/>
                <a:gd name="connsiteX14" fmla="*/ 136733 w 2529556"/>
                <a:gd name="connsiteY14" fmla="*/ 743484 h 2281727"/>
                <a:gd name="connsiteX15" fmla="*/ 94004 w 2529556"/>
                <a:gd name="connsiteY15" fmla="*/ 794759 h 2281727"/>
                <a:gd name="connsiteX16" fmla="*/ 68367 w 2529556"/>
                <a:gd name="connsiteY16" fmla="*/ 811850 h 2281727"/>
                <a:gd name="connsiteX17" fmla="*/ 42729 w 2529556"/>
                <a:gd name="connsiteY17" fmla="*/ 863125 h 2281727"/>
                <a:gd name="connsiteX18" fmla="*/ 25638 w 2529556"/>
                <a:gd name="connsiteY18" fmla="*/ 914400 h 2281727"/>
                <a:gd name="connsiteX19" fmla="*/ 17092 w 2529556"/>
                <a:gd name="connsiteY19" fmla="*/ 940037 h 2281727"/>
                <a:gd name="connsiteX20" fmla="*/ 8546 w 2529556"/>
                <a:gd name="connsiteY20" fmla="*/ 965675 h 2281727"/>
                <a:gd name="connsiteX21" fmla="*/ 0 w 2529556"/>
                <a:gd name="connsiteY21" fmla="*/ 991312 h 2281727"/>
                <a:gd name="connsiteX22" fmla="*/ 8546 w 2529556"/>
                <a:gd name="connsiteY22" fmla="*/ 1042587 h 2281727"/>
                <a:gd name="connsiteX23" fmla="*/ 17092 w 2529556"/>
                <a:gd name="connsiteY23" fmla="*/ 1068224 h 2281727"/>
                <a:gd name="connsiteX24" fmla="*/ 25638 w 2529556"/>
                <a:gd name="connsiteY24" fmla="*/ 1102407 h 2281727"/>
                <a:gd name="connsiteX25" fmla="*/ 42729 w 2529556"/>
                <a:gd name="connsiteY25" fmla="*/ 1153682 h 2281727"/>
                <a:gd name="connsiteX26" fmla="*/ 76913 w 2529556"/>
                <a:gd name="connsiteY26" fmla="*/ 1204957 h 2281727"/>
                <a:gd name="connsiteX27" fmla="*/ 94004 w 2529556"/>
                <a:gd name="connsiteY27" fmla="*/ 1230594 h 2281727"/>
                <a:gd name="connsiteX28" fmla="*/ 170916 w 2529556"/>
                <a:gd name="connsiteY28" fmla="*/ 1290415 h 2281727"/>
                <a:gd name="connsiteX29" fmla="*/ 222191 w 2529556"/>
                <a:gd name="connsiteY29" fmla="*/ 1324598 h 2281727"/>
                <a:gd name="connsiteX30" fmla="*/ 247828 w 2529556"/>
                <a:gd name="connsiteY30" fmla="*/ 1333144 h 2281727"/>
                <a:gd name="connsiteX31" fmla="*/ 299103 w 2529556"/>
                <a:gd name="connsiteY31" fmla="*/ 1367327 h 2281727"/>
                <a:gd name="connsiteX32" fmla="*/ 350378 w 2529556"/>
                <a:gd name="connsiteY32" fmla="*/ 1384419 h 2281727"/>
                <a:gd name="connsiteX33" fmla="*/ 401653 w 2529556"/>
                <a:gd name="connsiteY33" fmla="*/ 1418602 h 2281727"/>
                <a:gd name="connsiteX34" fmla="*/ 452928 w 2529556"/>
                <a:gd name="connsiteY34" fmla="*/ 1444239 h 2281727"/>
                <a:gd name="connsiteX35" fmla="*/ 555477 w 2529556"/>
                <a:gd name="connsiteY35" fmla="*/ 1495514 h 2281727"/>
                <a:gd name="connsiteX36" fmla="*/ 581114 w 2529556"/>
                <a:gd name="connsiteY36" fmla="*/ 1521151 h 2281727"/>
                <a:gd name="connsiteX37" fmla="*/ 632389 w 2529556"/>
                <a:gd name="connsiteY37" fmla="*/ 1555335 h 2281727"/>
                <a:gd name="connsiteX38" fmla="*/ 666572 w 2529556"/>
                <a:gd name="connsiteY38" fmla="*/ 1606609 h 2281727"/>
                <a:gd name="connsiteX39" fmla="*/ 683664 w 2529556"/>
                <a:gd name="connsiteY39" fmla="*/ 1632247 h 2281727"/>
                <a:gd name="connsiteX40" fmla="*/ 726393 w 2529556"/>
                <a:gd name="connsiteY40" fmla="*/ 1683521 h 2281727"/>
                <a:gd name="connsiteX41" fmla="*/ 769122 w 2529556"/>
                <a:gd name="connsiteY41" fmla="*/ 1760434 h 2281727"/>
                <a:gd name="connsiteX42" fmla="*/ 786214 w 2529556"/>
                <a:gd name="connsiteY42" fmla="*/ 1786071 h 2281727"/>
                <a:gd name="connsiteX43" fmla="*/ 828943 w 2529556"/>
                <a:gd name="connsiteY43" fmla="*/ 1862983 h 2281727"/>
                <a:gd name="connsiteX44" fmla="*/ 846034 w 2529556"/>
                <a:gd name="connsiteY44" fmla="*/ 1888621 h 2281727"/>
                <a:gd name="connsiteX45" fmla="*/ 863126 w 2529556"/>
                <a:gd name="connsiteY45" fmla="*/ 1914258 h 2281727"/>
                <a:gd name="connsiteX46" fmla="*/ 888763 w 2529556"/>
                <a:gd name="connsiteY46" fmla="*/ 1965533 h 2281727"/>
                <a:gd name="connsiteX47" fmla="*/ 922946 w 2529556"/>
                <a:gd name="connsiteY47" fmla="*/ 2042445 h 2281727"/>
                <a:gd name="connsiteX48" fmla="*/ 948584 w 2529556"/>
                <a:gd name="connsiteY48" fmla="*/ 2068082 h 2281727"/>
                <a:gd name="connsiteX49" fmla="*/ 982767 w 2529556"/>
                <a:gd name="connsiteY49" fmla="*/ 2119357 h 2281727"/>
                <a:gd name="connsiteX50" fmla="*/ 1025496 w 2529556"/>
                <a:gd name="connsiteY50" fmla="*/ 2179178 h 2281727"/>
                <a:gd name="connsiteX51" fmla="*/ 1042587 w 2529556"/>
                <a:gd name="connsiteY51" fmla="*/ 2204815 h 2281727"/>
                <a:gd name="connsiteX52" fmla="*/ 1068225 w 2529556"/>
                <a:gd name="connsiteY52" fmla="*/ 2221907 h 2281727"/>
                <a:gd name="connsiteX53" fmla="*/ 1145137 w 2529556"/>
                <a:gd name="connsiteY53" fmla="*/ 2264636 h 2281727"/>
                <a:gd name="connsiteX54" fmla="*/ 1170774 w 2529556"/>
                <a:gd name="connsiteY54" fmla="*/ 2273181 h 2281727"/>
                <a:gd name="connsiteX55" fmla="*/ 1196412 w 2529556"/>
                <a:gd name="connsiteY55" fmla="*/ 2281727 h 2281727"/>
                <a:gd name="connsiteX56" fmla="*/ 1350236 w 2529556"/>
                <a:gd name="connsiteY56" fmla="*/ 2273181 h 2281727"/>
                <a:gd name="connsiteX57" fmla="*/ 1401511 w 2529556"/>
                <a:gd name="connsiteY57" fmla="*/ 2247544 h 2281727"/>
                <a:gd name="connsiteX58" fmla="*/ 1427148 w 2529556"/>
                <a:gd name="connsiteY58" fmla="*/ 2238998 h 2281727"/>
                <a:gd name="connsiteX59" fmla="*/ 1478423 w 2529556"/>
                <a:gd name="connsiteY59" fmla="*/ 2213361 h 2281727"/>
                <a:gd name="connsiteX60" fmla="*/ 1504060 w 2529556"/>
                <a:gd name="connsiteY60" fmla="*/ 2187723 h 2281727"/>
                <a:gd name="connsiteX61" fmla="*/ 1529698 w 2529556"/>
                <a:gd name="connsiteY61" fmla="*/ 2170632 h 2281727"/>
                <a:gd name="connsiteX62" fmla="*/ 1538243 w 2529556"/>
                <a:gd name="connsiteY62" fmla="*/ 2144994 h 2281727"/>
                <a:gd name="connsiteX63" fmla="*/ 1555335 w 2529556"/>
                <a:gd name="connsiteY63" fmla="*/ 2119357 h 2281727"/>
                <a:gd name="connsiteX64" fmla="*/ 1563881 w 2529556"/>
                <a:gd name="connsiteY64" fmla="*/ 2093720 h 2281727"/>
                <a:gd name="connsiteX65" fmla="*/ 1580972 w 2529556"/>
                <a:gd name="connsiteY65" fmla="*/ 2068082 h 2281727"/>
                <a:gd name="connsiteX66" fmla="*/ 1589518 w 2529556"/>
                <a:gd name="connsiteY66" fmla="*/ 2042445 h 2281727"/>
                <a:gd name="connsiteX67" fmla="*/ 1606610 w 2529556"/>
                <a:gd name="connsiteY67" fmla="*/ 2016807 h 2281727"/>
                <a:gd name="connsiteX68" fmla="*/ 1615156 w 2529556"/>
                <a:gd name="connsiteY68" fmla="*/ 1991170 h 2281727"/>
                <a:gd name="connsiteX69" fmla="*/ 1632247 w 2529556"/>
                <a:gd name="connsiteY69" fmla="*/ 1965533 h 2281727"/>
                <a:gd name="connsiteX70" fmla="*/ 1649339 w 2529556"/>
                <a:gd name="connsiteY70" fmla="*/ 1914258 h 2281727"/>
                <a:gd name="connsiteX71" fmla="*/ 1666430 w 2529556"/>
                <a:gd name="connsiteY71" fmla="*/ 1888621 h 2281727"/>
                <a:gd name="connsiteX72" fmla="*/ 1700614 w 2529556"/>
                <a:gd name="connsiteY72" fmla="*/ 1811708 h 2281727"/>
                <a:gd name="connsiteX73" fmla="*/ 1734797 w 2529556"/>
                <a:gd name="connsiteY73" fmla="*/ 1734796 h 2281727"/>
                <a:gd name="connsiteX74" fmla="*/ 1760434 w 2529556"/>
                <a:gd name="connsiteY74" fmla="*/ 1674976 h 2281727"/>
                <a:gd name="connsiteX75" fmla="*/ 1768980 w 2529556"/>
                <a:gd name="connsiteY75" fmla="*/ 1640793 h 2281727"/>
                <a:gd name="connsiteX76" fmla="*/ 1794617 w 2529556"/>
                <a:gd name="connsiteY76" fmla="*/ 1563880 h 2281727"/>
                <a:gd name="connsiteX77" fmla="*/ 1803163 w 2529556"/>
                <a:gd name="connsiteY77" fmla="*/ 1538243 h 2281727"/>
                <a:gd name="connsiteX78" fmla="*/ 1828800 w 2529556"/>
                <a:gd name="connsiteY78" fmla="*/ 1512606 h 2281727"/>
                <a:gd name="connsiteX79" fmla="*/ 1854438 w 2529556"/>
                <a:gd name="connsiteY79" fmla="*/ 1461331 h 2281727"/>
                <a:gd name="connsiteX80" fmla="*/ 1862984 w 2529556"/>
                <a:gd name="connsiteY80" fmla="*/ 1435693 h 2281727"/>
                <a:gd name="connsiteX81" fmla="*/ 1888621 w 2529556"/>
                <a:gd name="connsiteY81" fmla="*/ 1410056 h 2281727"/>
                <a:gd name="connsiteX82" fmla="*/ 1922804 w 2529556"/>
                <a:gd name="connsiteY82" fmla="*/ 1358781 h 2281727"/>
                <a:gd name="connsiteX83" fmla="*/ 1956987 w 2529556"/>
                <a:gd name="connsiteY83" fmla="*/ 1307507 h 2281727"/>
                <a:gd name="connsiteX84" fmla="*/ 1974079 w 2529556"/>
                <a:gd name="connsiteY84" fmla="*/ 1273323 h 2281727"/>
                <a:gd name="connsiteX85" fmla="*/ 1999716 w 2529556"/>
                <a:gd name="connsiteY85" fmla="*/ 1247686 h 2281727"/>
                <a:gd name="connsiteX86" fmla="*/ 2016808 w 2529556"/>
                <a:gd name="connsiteY86" fmla="*/ 1222049 h 2281727"/>
                <a:gd name="connsiteX87" fmla="*/ 2042445 w 2529556"/>
                <a:gd name="connsiteY87" fmla="*/ 1196411 h 2281727"/>
                <a:gd name="connsiteX88" fmla="*/ 2059537 w 2529556"/>
                <a:gd name="connsiteY88" fmla="*/ 1170774 h 2281727"/>
                <a:gd name="connsiteX89" fmla="*/ 2110812 w 2529556"/>
                <a:gd name="connsiteY89" fmla="*/ 1119499 h 2281727"/>
                <a:gd name="connsiteX90" fmla="*/ 2153541 w 2529556"/>
                <a:gd name="connsiteY90" fmla="*/ 1076770 h 2281727"/>
                <a:gd name="connsiteX91" fmla="*/ 2196270 w 2529556"/>
                <a:gd name="connsiteY91" fmla="*/ 1034041 h 2281727"/>
                <a:gd name="connsiteX92" fmla="*/ 2221907 w 2529556"/>
                <a:gd name="connsiteY92" fmla="*/ 1008404 h 2281727"/>
                <a:gd name="connsiteX93" fmla="*/ 2273182 w 2529556"/>
                <a:gd name="connsiteY93" fmla="*/ 974221 h 2281727"/>
                <a:gd name="connsiteX94" fmla="*/ 2315911 w 2529556"/>
                <a:gd name="connsiteY94" fmla="*/ 940037 h 2281727"/>
                <a:gd name="connsiteX95" fmla="*/ 2367185 w 2529556"/>
                <a:gd name="connsiteY95" fmla="*/ 905854 h 2281727"/>
                <a:gd name="connsiteX96" fmla="*/ 2392823 w 2529556"/>
                <a:gd name="connsiteY96" fmla="*/ 888763 h 2281727"/>
                <a:gd name="connsiteX97" fmla="*/ 2418460 w 2529556"/>
                <a:gd name="connsiteY97" fmla="*/ 871671 h 2281727"/>
                <a:gd name="connsiteX98" fmla="*/ 2444098 w 2529556"/>
                <a:gd name="connsiteY98" fmla="*/ 863125 h 2281727"/>
                <a:gd name="connsiteX99" fmla="*/ 2529556 w 2529556"/>
                <a:gd name="connsiteY99" fmla="*/ 837488 h 22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529556" h="2281727">
                  <a:moveTo>
                    <a:pt x="546931" y="0"/>
                  </a:moveTo>
                  <a:cubicBezTo>
                    <a:pt x="541930" y="65009"/>
                    <a:pt x="540877" y="110213"/>
                    <a:pt x="529840" y="170916"/>
                  </a:cubicBezTo>
                  <a:cubicBezTo>
                    <a:pt x="519185" y="229519"/>
                    <a:pt x="524950" y="181930"/>
                    <a:pt x="512748" y="230736"/>
                  </a:cubicBezTo>
                  <a:cubicBezTo>
                    <a:pt x="509306" y="244503"/>
                    <a:pt x="504534" y="283125"/>
                    <a:pt x="495657" y="299103"/>
                  </a:cubicBezTo>
                  <a:cubicBezTo>
                    <a:pt x="485681" y="317060"/>
                    <a:pt x="472868" y="333286"/>
                    <a:pt x="461473" y="350378"/>
                  </a:cubicBezTo>
                  <a:lnTo>
                    <a:pt x="427290" y="401652"/>
                  </a:lnTo>
                  <a:lnTo>
                    <a:pt x="393107" y="452927"/>
                  </a:lnTo>
                  <a:cubicBezTo>
                    <a:pt x="387410" y="461473"/>
                    <a:pt x="384561" y="472867"/>
                    <a:pt x="376015" y="478564"/>
                  </a:cubicBezTo>
                  <a:lnTo>
                    <a:pt x="350378" y="495656"/>
                  </a:lnTo>
                  <a:cubicBezTo>
                    <a:pt x="343428" y="516505"/>
                    <a:pt x="341305" y="530367"/>
                    <a:pt x="324741" y="546931"/>
                  </a:cubicBezTo>
                  <a:cubicBezTo>
                    <a:pt x="317478" y="554194"/>
                    <a:pt x="307649" y="558325"/>
                    <a:pt x="299103" y="564022"/>
                  </a:cubicBezTo>
                  <a:cubicBezTo>
                    <a:pt x="296254" y="572568"/>
                    <a:pt x="294932" y="581785"/>
                    <a:pt x="290557" y="589660"/>
                  </a:cubicBezTo>
                  <a:cubicBezTo>
                    <a:pt x="272011" y="623044"/>
                    <a:pt x="236724" y="671127"/>
                    <a:pt x="205100" y="692209"/>
                  </a:cubicBezTo>
                  <a:lnTo>
                    <a:pt x="179462" y="709301"/>
                  </a:lnTo>
                  <a:cubicBezTo>
                    <a:pt x="141239" y="766636"/>
                    <a:pt x="186266" y="710462"/>
                    <a:pt x="136733" y="743484"/>
                  </a:cubicBezTo>
                  <a:cubicBezTo>
                    <a:pt x="94735" y="771482"/>
                    <a:pt x="125532" y="763231"/>
                    <a:pt x="94004" y="794759"/>
                  </a:cubicBezTo>
                  <a:cubicBezTo>
                    <a:pt x="86742" y="802021"/>
                    <a:pt x="76913" y="806153"/>
                    <a:pt x="68367" y="811850"/>
                  </a:cubicBezTo>
                  <a:cubicBezTo>
                    <a:pt x="37197" y="905359"/>
                    <a:pt x="86909" y="763719"/>
                    <a:pt x="42729" y="863125"/>
                  </a:cubicBezTo>
                  <a:cubicBezTo>
                    <a:pt x="35412" y="879588"/>
                    <a:pt x="31335" y="897308"/>
                    <a:pt x="25638" y="914400"/>
                  </a:cubicBezTo>
                  <a:lnTo>
                    <a:pt x="17092" y="940037"/>
                  </a:lnTo>
                  <a:lnTo>
                    <a:pt x="8546" y="965675"/>
                  </a:lnTo>
                  <a:lnTo>
                    <a:pt x="0" y="991312"/>
                  </a:lnTo>
                  <a:cubicBezTo>
                    <a:pt x="2849" y="1008404"/>
                    <a:pt x="4787" y="1025672"/>
                    <a:pt x="8546" y="1042587"/>
                  </a:cubicBezTo>
                  <a:cubicBezTo>
                    <a:pt x="10500" y="1051380"/>
                    <a:pt x="14617" y="1059563"/>
                    <a:pt x="17092" y="1068224"/>
                  </a:cubicBezTo>
                  <a:cubicBezTo>
                    <a:pt x="20319" y="1079517"/>
                    <a:pt x="22263" y="1091157"/>
                    <a:pt x="25638" y="1102407"/>
                  </a:cubicBezTo>
                  <a:cubicBezTo>
                    <a:pt x="30815" y="1119663"/>
                    <a:pt x="32735" y="1138692"/>
                    <a:pt x="42729" y="1153682"/>
                  </a:cubicBezTo>
                  <a:lnTo>
                    <a:pt x="76913" y="1204957"/>
                  </a:lnTo>
                  <a:cubicBezTo>
                    <a:pt x="82610" y="1213503"/>
                    <a:pt x="86742" y="1223332"/>
                    <a:pt x="94004" y="1230594"/>
                  </a:cubicBezTo>
                  <a:cubicBezTo>
                    <a:pt x="134167" y="1270757"/>
                    <a:pt x="109586" y="1249528"/>
                    <a:pt x="170916" y="1290415"/>
                  </a:cubicBezTo>
                  <a:lnTo>
                    <a:pt x="222191" y="1324598"/>
                  </a:lnTo>
                  <a:cubicBezTo>
                    <a:pt x="230737" y="1327447"/>
                    <a:pt x="239954" y="1328769"/>
                    <a:pt x="247828" y="1333144"/>
                  </a:cubicBezTo>
                  <a:cubicBezTo>
                    <a:pt x="265785" y="1343120"/>
                    <a:pt x="279616" y="1360831"/>
                    <a:pt x="299103" y="1367327"/>
                  </a:cubicBezTo>
                  <a:cubicBezTo>
                    <a:pt x="316195" y="1373024"/>
                    <a:pt x="335388" y="1374425"/>
                    <a:pt x="350378" y="1384419"/>
                  </a:cubicBezTo>
                  <a:cubicBezTo>
                    <a:pt x="367470" y="1395813"/>
                    <a:pt x="382166" y="1412106"/>
                    <a:pt x="401653" y="1418602"/>
                  </a:cubicBezTo>
                  <a:cubicBezTo>
                    <a:pt x="495150" y="1449769"/>
                    <a:pt x="353531" y="1400063"/>
                    <a:pt x="452928" y="1444239"/>
                  </a:cubicBezTo>
                  <a:cubicBezTo>
                    <a:pt x="502969" y="1466479"/>
                    <a:pt x="512837" y="1452874"/>
                    <a:pt x="555477" y="1495514"/>
                  </a:cubicBezTo>
                  <a:cubicBezTo>
                    <a:pt x="564023" y="1504060"/>
                    <a:pt x="571574" y="1513731"/>
                    <a:pt x="581114" y="1521151"/>
                  </a:cubicBezTo>
                  <a:cubicBezTo>
                    <a:pt x="597329" y="1533762"/>
                    <a:pt x="632389" y="1555335"/>
                    <a:pt x="632389" y="1555335"/>
                  </a:cubicBezTo>
                  <a:cubicBezTo>
                    <a:pt x="647408" y="1600390"/>
                    <a:pt x="631009" y="1563933"/>
                    <a:pt x="666572" y="1606609"/>
                  </a:cubicBezTo>
                  <a:cubicBezTo>
                    <a:pt x="673147" y="1614499"/>
                    <a:pt x="677089" y="1624357"/>
                    <a:pt x="683664" y="1632247"/>
                  </a:cubicBezTo>
                  <a:cubicBezTo>
                    <a:pt x="738502" y="1698052"/>
                    <a:pt x="683953" y="1619863"/>
                    <a:pt x="726393" y="1683521"/>
                  </a:cubicBezTo>
                  <a:cubicBezTo>
                    <a:pt x="741435" y="1728646"/>
                    <a:pt x="729943" y="1701666"/>
                    <a:pt x="769122" y="1760434"/>
                  </a:cubicBezTo>
                  <a:lnTo>
                    <a:pt x="786214" y="1786071"/>
                  </a:lnTo>
                  <a:cubicBezTo>
                    <a:pt x="801255" y="1831197"/>
                    <a:pt x="789761" y="1804210"/>
                    <a:pt x="828943" y="1862983"/>
                  </a:cubicBezTo>
                  <a:lnTo>
                    <a:pt x="846034" y="1888621"/>
                  </a:lnTo>
                  <a:lnTo>
                    <a:pt x="863126" y="1914258"/>
                  </a:lnTo>
                  <a:cubicBezTo>
                    <a:pt x="894282" y="2007733"/>
                    <a:pt x="844596" y="1866160"/>
                    <a:pt x="888763" y="1965533"/>
                  </a:cubicBezTo>
                  <a:cubicBezTo>
                    <a:pt x="910053" y="2013435"/>
                    <a:pt x="895320" y="2009294"/>
                    <a:pt x="922946" y="2042445"/>
                  </a:cubicBezTo>
                  <a:cubicBezTo>
                    <a:pt x="930683" y="2051729"/>
                    <a:pt x="941164" y="2058542"/>
                    <a:pt x="948584" y="2068082"/>
                  </a:cubicBezTo>
                  <a:cubicBezTo>
                    <a:pt x="961195" y="2084296"/>
                    <a:pt x="971373" y="2102265"/>
                    <a:pt x="982767" y="2119357"/>
                  </a:cubicBezTo>
                  <a:cubicBezTo>
                    <a:pt x="1023049" y="2179780"/>
                    <a:pt x="972491" y="2104971"/>
                    <a:pt x="1025496" y="2179178"/>
                  </a:cubicBezTo>
                  <a:cubicBezTo>
                    <a:pt x="1031466" y="2187536"/>
                    <a:pt x="1035325" y="2197553"/>
                    <a:pt x="1042587" y="2204815"/>
                  </a:cubicBezTo>
                  <a:cubicBezTo>
                    <a:pt x="1049850" y="2212078"/>
                    <a:pt x="1060335" y="2215332"/>
                    <a:pt x="1068225" y="2221907"/>
                  </a:cubicBezTo>
                  <a:cubicBezTo>
                    <a:pt x="1119393" y="2264547"/>
                    <a:pt x="1063328" y="2237367"/>
                    <a:pt x="1145137" y="2264636"/>
                  </a:cubicBezTo>
                  <a:lnTo>
                    <a:pt x="1170774" y="2273181"/>
                  </a:lnTo>
                  <a:lnTo>
                    <a:pt x="1196412" y="2281727"/>
                  </a:lnTo>
                  <a:cubicBezTo>
                    <a:pt x="1247687" y="2278878"/>
                    <a:pt x="1299114" y="2278050"/>
                    <a:pt x="1350236" y="2273181"/>
                  </a:cubicBezTo>
                  <a:cubicBezTo>
                    <a:pt x="1376771" y="2270654"/>
                    <a:pt x="1378464" y="2259068"/>
                    <a:pt x="1401511" y="2247544"/>
                  </a:cubicBezTo>
                  <a:cubicBezTo>
                    <a:pt x="1409568" y="2243515"/>
                    <a:pt x="1419091" y="2243026"/>
                    <a:pt x="1427148" y="2238998"/>
                  </a:cubicBezTo>
                  <a:cubicBezTo>
                    <a:pt x="1493410" y="2205867"/>
                    <a:pt x="1413983" y="2234841"/>
                    <a:pt x="1478423" y="2213361"/>
                  </a:cubicBezTo>
                  <a:cubicBezTo>
                    <a:pt x="1486969" y="2204815"/>
                    <a:pt x="1494776" y="2195460"/>
                    <a:pt x="1504060" y="2187723"/>
                  </a:cubicBezTo>
                  <a:cubicBezTo>
                    <a:pt x="1511950" y="2181148"/>
                    <a:pt x="1523282" y="2178652"/>
                    <a:pt x="1529698" y="2170632"/>
                  </a:cubicBezTo>
                  <a:cubicBezTo>
                    <a:pt x="1535325" y="2163598"/>
                    <a:pt x="1534214" y="2153051"/>
                    <a:pt x="1538243" y="2144994"/>
                  </a:cubicBezTo>
                  <a:cubicBezTo>
                    <a:pt x="1542836" y="2135808"/>
                    <a:pt x="1550742" y="2128543"/>
                    <a:pt x="1555335" y="2119357"/>
                  </a:cubicBezTo>
                  <a:cubicBezTo>
                    <a:pt x="1559364" y="2111300"/>
                    <a:pt x="1559853" y="2101777"/>
                    <a:pt x="1563881" y="2093720"/>
                  </a:cubicBezTo>
                  <a:cubicBezTo>
                    <a:pt x="1568474" y="2084533"/>
                    <a:pt x="1576379" y="2077269"/>
                    <a:pt x="1580972" y="2068082"/>
                  </a:cubicBezTo>
                  <a:cubicBezTo>
                    <a:pt x="1585000" y="2060025"/>
                    <a:pt x="1585489" y="2050502"/>
                    <a:pt x="1589518" y="2042445"/>
                  </a:cubicBezTo>
                  <a:cubicBezTo>
                    <a:pt x="1594111" y="2033258"/>
                    <a:pt x="1602017" y="2025994"/>
                    <a:pt x="1606610" y="2016807"/>
                  </a:cubicBezTo>
                  <a:cubicBezTo>
                    <a:pt x="1610639" y="2008750"/>
                    <a:pt x="1611128" y="1999227"/>
                    <a:pt x="1615156" y="1991170"/>
                  </a:cubicBezTo>
                  <a:cubicBezTo>
                    <a:pt x="1619749" y="1981984"/>
                    <a:pt x="1628076" y="1974918"/>
                    <a:pt x="1632247" y="1965533"/>
                  </a:cubicBezTo>
                  <a:cubicBezTo>
                    <a:pt x="1639564" y="1949070"/>
                    <a:pt x="1639346" y="1929249"/>
                    <a:pt x="1649339" y="1914258"/>
                  </a:cubicBezTo>
                  <a:cubicBezTo>
                    <a:pt x="1655036" y="1905712"/>
                    <a:pt x="1662259" y="1898006"/>
                    <a:pt x="1666430" y="1888621"/>
                  </a:cubicBezTo>
                  <a:cubicBezTo>
                    <a:pt x="1707108" y="1797095"/>
                    <a:pt x="1661934" y="1869728"/>
                    <a:pt x="1700614" y="1811708"/>
                  </a:cubicBezTo>
                  <a:cubicBezTo>
                    <a:pt x="1720953" y="1750690"/>
                    <a:pt x="1707712" y="1775424"/>
                    <a:pt x="1734797" y="1734796"/>
                  </a:cubicBezTo>
                  <a:cubicBezTo>
                    <a:pt x="1759332" y="1636658"/>
                    <a:pt x="1725024" y="1757599"/>
                    <a:pt x="1760434" y="1674976"/>
                  </a:cubicBezTo>
                  <a:cubicBezTo>
                    <a:pt x="1765061" y="1664181"/>
                    <a:pt x="1765605" y="1652043"/>
                    <a:pt x="1768980" y="1640793"/>
                  </a:cubicBezTo>
                  <a:cubicBezTo>
                    <a:pt x="1768985" y="1640775"/>
                    <a:pt x="1790341" y="1576708"/>
                    <a:pt x="1794617" y="1563880"/>
                  </a:cubicBezTo>
                  <a:cubicBezTo>
                    <a:pt x="1797466" y="1555334"/>
                    <a:pt x="1796793" y="1544613"/>
                    <a:pt x="1803163" y="1538243"/>
                  </a:cubicBezTo>
                  <a:lnTo>
                    <a:pt x="1828800" y="1512606"/>
                  </a:lnTo>
                  <a:cubicBezTo>
                    <a:pt x="1850281" y="1448164"/>
                    <a:pt x="1821304" y="1527597"/>
                    <a:pt x="1854438" y="1461331"/>
                  </a:cubicBezTo>
                  <a:cubicBezTo>
                    <a:pt x="1858467" y="1453274"/>
                    <a:pt x="1857987" y="1443188"/>
                    <a:pt x="1862984" y="1435693"/>
                  </a:cubicBezTo>
                  <a:cubicBezTo>
                    <a:pt x="1869688" y="1425637"/>
                    <a:pt x="1881201" y="1419596"/>
                    <a:pt x="1888621" y="1410056"/>
                  </a:cubicBezTo>
                  <a:cubicBezTo>
                    <a:pt x="1901232" y="1393841"/>
                    <a:pt x="1911410" y="1375873"/>
                    <a:pt x="1922804" y="1358781"/>
                  </a:cubicBezTo>
                  <a:cubicBezTo>
                    <a:pt x="1922809" y="1358774"/>
                    <a:pt x="1956983" y="1307515"/>
                    <a:pt x="1956987" y="1307507"/>
                  </a:cubicBezTo>
                  <a:cubicBezTo>
                    <a:pt x="1962684" y="1296112"/>
                    <a:pt x="1966674" y="1283690"/>
                    <a:pt x="1974079" y="1273323"/>
                  </a:cubicBezTo>
                  <a:cubicBezTo>
                    <a:pt x="1981103" y="1263489"/>
                    <a:pt x="1991979" y="1256970"/>
                    <a:pt x="1999716" y="1247686"/>
                  </a:cubicBezTo>
                  <a:cubicBezTo>
                    <a:pt x="2006291" y="1239796"/>
                    <a:pt x="2010233" y="1229939"/>
                    <a:pt x="2016808" y="1222049"/>
                  </a:cubicBezTo>
                  <a:cubicBezTo>
                    <a:pt x="2024545" y="1212765"/>
                    <a:pt x="2034708" y="1205695"/>
                    <a:pt x="2042445" y="1196411"/>
                  </a:cubicBezTo>
                  <a:cubicBezTo>
                    <a:pt x="2049020" y="1188521"/>
                    <a:pt x="2052713" y="1178450"/>
                    <a:pt x="2059537" y="1170774"/>
                  </a:cubicBezTo>
                  <a:cubicBezTo>
                    <a:pt x="2075596" y="1152708"/>
                    <a:pt x="2097404" y="1139611"/>
                    <a:pt x="2110812" y="1119499"/>
                  </a:cubicBezTo>
                  <a:cubicBezTo>
                    <a:pt x="2133600" y="1085316"/>
                    <a:pt x="2119357" y="1099559"/>
                    <a:pt x="2153541" y="1076770"/>
                  </a:cubicBezTo>
                  <a:cubicBezTo>
                    <a:pt x="2184874" y="1029769"/>
                    <a:pt x="2153541" y="1069648"/>
                    <a:pt x="2196270" y="1034041"/>
                  </a:cubicBezTo>
                  <a:cubicBezTo>
                    <a:pt x="2205554" y="1026304"/>
                    <a:pt x="2212367" y="1015824"/>
                    <a:pt x="2221907" y="1008404"/>
                  </a:cubicBezTo>
                  <a:cubicBezTo>
                    <a:pt x="2238122" y="995793"/>
                    <a:pt x="2273182" y="974221"/>
                    <a:pt x="2273182" y="974221"/>
                  </a:cubicBezTo>
                  <a:cubicBezTo>
                    <a:pt x="2304761" y="926850"/>
                    <a:pt x="2272205" y="964318"/>
                    <a:pt x="2315911" y="940037"/>
                  </a:cubicBezTo>
                  <a:cubicBezTo>
                    <a:pt x="2333867" y="930061"/>
                    <a:pt x="2350094" y="917248"/>
                    <a:pt x="2367185" y="905854"/>
                  </a:cubicBezTo>
                  <a:lnTo>
                    <a:pt x="2392823" y="888763"/>
                  </a:lnTo>
                  <a:cubicBezTo>
                    <a:pt x="2401369" y="883066"/>
                    <a:pt x="2408716" y="874919"/>
                    <a:pt x="2418460" y="871671"/>
                  </a:cubicBezTo>
                  <a:cubicBezTo>
                    <a:pt x="2427006" y="868822"/>
                    <a:pt x="2435407" y="865495"/>
                    <a:pt x="2444098" y="863125"/>
                  </a:cubicBezTo>
                  <a:cubicBezTo>
                    <a:pt x="2526099" y="840762"/>
                    <a:pt x="2489432" y="857550"/>
                    <a:pt x="2529556" y="837488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/>
            <p:cNvSpPr/>
            <p:nvPr/>
          </p:nvSpPr>
          <p:spPr>
            <a:xfrm rot="8019651">
              <a:off x="1662216" y="3972991"/>
              <a:ext cx="328612" cy="2380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/>
            <p:cNvSpPr/>
            <p:nvPr/>
          </p:nvSpPr>
          <p:spPr>
            <a:xfrm rot="12973925">
              <a:off x="1082201" y="3073208"/>
              <a:ext cx="328612" cy="2380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rot="2566566">
              <a:off x="2478048" y="4517033"/>
              <a:ext cx="328612" cy="2380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4644008" y="1268760"/>
            <a:ext cx="4464496" cy="4464496"/>
            <a:chOff x="35496" y="620688"/>
            <a:chExt cx="4464496" cy="4464496"/>
          </a:xfrm>
        </p:grpSpPr>
        <p:grpSp>
          <p:nvGrpSpPr>
            <p:cNvPr id="63" name="グループ化 62"/>
            <p:cNvGrpSpPr>
              <a:grpSpLocks noChangeAspect="1"/>
            </p:cNvGrpSpPr>
            <p:nvPr/>
          </p:nvGrpSpPr>
          <p:grpSpPr>
            <a:xfrm>
              <a:off x="35496" y="620688"/>
              <a:ext cx="4464496" cy="4464496"/>
              <a:chOff x="1331640" y="161871"/>
              <a:chExt cx="6192688" cy="6192688"/>
            </a:xfrm>
          </p:grpSpPr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331640" y="161871"/>
                <a:ext cx="6192688" cy="619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0" name="円/楕円 109"/>
              <p:cNvSpPr/>
              <p:nvPr/>
            </p:nvSpPr>
            <p:spPr>
              <a:xfrm rot="3752353">
                <a:off x="1903530" y="3695242"/>
                <a:ext cx="1844775" cy="1289293"/>
              </a:xfrm>
              <a:prstGeom prst="ellipse">
                <a:avLst/>
              </a:prstGeom>
              <a:solidFill>
                <a:srgbClr val="0070C0">
                  <a:alpha val="48000"/>
                </a:srgbClr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 rot="18592331">
                <a:off x="5408910" y="3284972"/>
                <a:ext cx="2061194" cy="1437988"/>
              </a:xfrm>
              <a:prstGeom prst="ellipse">
                <a:avLst/>
              </a:prstGeom>
              <a:solidFill>
                <a:srgbClr val="0070C0">
                  <a:alpha val="48000"/>
                </a:srgbClr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 rot="13495537">
                <a:off x="5011957" y="1115701"/>
                <a:ext cx="1452749" cy="1056889"/>
              </a:xfrm>
              <a:prstGeom prst="ellipse">
                <a:avLst/>
              </a:prstGeom>
              <a:solidFill>
                <a:srgbClr val="0070C0">
                  <a:alpha val="48000"/>
                </a:srgbClr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13" name="フリーフォーム 112"/>
              <p:cNvSpPr/>
              <p:nvPr/>
            </p:nvSpPr>
            <p:spPr>
              <a:xfrm rot="19554426">
                <a:off x="3218968" y="1785109"/>
                <a:ext cx="2719964" cy="2767032"/>
              </a:xfrm>
              <a:custGeom>
                <a:avLst/>
                <a:gdLst>
                  <a:gd name="connsiteX0" fmla="*/ 1010093 w 2615610"/>
                  <a:gd name="connsiteY0" fmla="*/ 233917 h 2668772"/>
                  <a:gd name="connsiteX1" fmla="*/ 925033 w 2615610"/>
                  <a:gd name="connsiteY1" fmla="*/ 202019 h 2668772"/>
                  <a:gd name="connsiteX2" fmla="*/ 765545 w 2615610"/>
                  <a:gd name="connsiteY2" fmla="*/ 180754 h 2668772"/>
                  <a:gd name="connsiteX3" fmla="*/ 627321 w 2615610"/>
                  <a:gd name="connsiteY3" fmla="*/ 202019 h 2668772"/>
                  <a:gd name="connsiteX4" fmla="*/ 595424 w 2615610"/>
                  <a:gd name="connsiteY4" fmla="*/ 223284 h 2668772"/>
                  <a:gd name="connsiteX5" fmla="*/ 531628 w 2615610"/>
                  <a:gd name="connsiteY5" fmla="*/ 244549 h 2668772"/>
                  <a:gd name="connsiteX6" fmla="*/ 372140 w 2615610"/>
                  <a:gd name="connsiteY6" fmla="*/ 297712 h 2668772"/>
                  <a:gd name="connsiteX7" fmla="*/ 297712 w 2615610"/>
                  <a:gd name="connsiteY7" fmla="*/ 318977 h 2668772"/>
                  <a:gd name="connsiteX8" fmla="*/ 233917 w 2615610"/>
                  <a:gd name="connsiteY8" fmla="*/ 340242 h 2668772"/>
                  <a:gd name="connsiteX9" fmla="*/ 202019 w 2615610"/>
                  <a:gd name="connsiteY9" fmla="*/ 350875 h 2668772"/>
                  <a:gd name="connsiteX10" fmla="*/ 170121 w 2615610"/>
                  <a:gd name="connsiteY10" fmla="*/ 372140 h 2668772"/>
                  <a:gd name="connsiteX11" fmla="*/ 106326 w 2615610"/>
                  <a:gd name="connsiteY11" fmla="*/ 425303 h 2668772"/>
                  <a:gd name="connsiteX12" fmla="*/ 85061 w 2615610"/>
                  <a:gd name="connsiteY12" fmla="*/ 457200 h 2668772"/>
                  <a:gd name="connsiteX13" fmla="*/ 53163 w 2615610"/>
                  <a:gd name="connsiteY13" fmla="*/ 489098 h 2668772"/>
                  <a:gd name="connsiteX14" fmla="*/ 42531 w 2615610"/>
                  <a:gd name="connsiteY14" fmla="*/ 520996 h 2668772"/>
                  <a:gd name="connsiteX15" fmla="*/ 21266 w 2615610"/>
                  <a:gd name="connsiteY15" fmla="*/ 552893 h 2668772"/>
                  <a:gd name="connsiteX16" fmla="*/ 0 w 2615610"/>
                  <a:gd name="connsiteY16" fmla="*/ 616689 h 2668772"/>
                  <a:gd name="connsiteX17" fmla="*/ 10633 w 2615610"/>
                  <a:gd name="connsiteY17" fmla="*/ 797442 h 2668772"/>
                  <a:gd name="connsiteX18" fmla="*/ 21266 w 2615610"/>
                  <a:gd name="connsiteY18" fmla="*/ 850605 h 2668772"/>
                  <a:gd name="connsiteX19" fmla="*/ 31898 w 2615610"/>
                  <a:gd name="connsiteY19" fmla="*/ 914400 h 2668772"/>
                  <a:gd name="connsiteX20" fmla="*/ 53163 w 2615610"/>
                  <a:gd name="connsiteY20" fmla="*/ 978196 h 2668772"/>
                  <a:gd name="connsiteX21" fmla="*/ 63796 w 2615610"/>
                  <a:gd name="connsiteY21" fmla="*/ 1010093 h 2668772"/>
                  <a:gd name="connsiteX22" fmla="*/ 95693 w 2615610"/>
                  <a:gd name="connsiteY22" fmla="*/ 1116419 h 2668772"/>
                  <a:gd name="connsiteX23" fmla="*/ 127591 w 2615610"/>
                  <a:gd name="connsiteY23" fmla="*/ 1212112 h 2668772"/>
                  <a:gd name="connsiteX24" fmla="*/ 138224 w 2615610"/>
                  <a:gd name="connsiteY24" fmla="*/ 1244010 h 2668772"/>
                  <a:gd name="connsiteX25" fmla="*/ 180754 w 2615610"/>
                  <a:gd name="connsiteY25" fmla="*/ 1307805 h 2668772"/>
                  <a:gd name="connsiteX26" fmla="*/ 244549 w 2615610"/>
                  <a:gd name="connsiteY26" fmla="*/ 1435396 h 2668772"/>
                  <a:gd name="connsiteX27" fmla="*/ 276447 w 2615610"/>
                  <a:gd name="connsiteY27" fmla="*/ 1456661 h 2668772"/>
                  <a:gd name="connsiteX28" fmla="*/ 287080 w 2615610"/>
                  <a:gd name="connsiteY28" fmla="*/ 1488558 h 2668772"/>
                  <a:gd name="connsiteX29" fmla="*/ 265814 w 2615610"/>
                  <a:gd name="connsiteY29" fmla="*/ 1626782 h 2668772"/>
                  <a:gd name="connsiteX30" fmla="*/ 255182 w 2615610"/>
                  <a:gd name="connsiteY30" fmla="*/ 1733107 h 2668772"/>
                  <a:gd name="connsiteX31" fmla="*/ 265814 w 2615610"/>
                  <a:gd name="connsiteY31" fmla="*/ 1935126 h 2668772"/>
                  <a:gd name="connsiteX32" fmla="*/ 287080 w 2615610"/>
                  <a:gd name="connsiteY32" fmla="*/ 2020186 h 2668772"/>
                  <a:gd name="connsiteX33" fmla="*/ 297712 w 2615610"/>
                  <a:gd name="connsiteY33" fmla="*/ 2073349 h 2668772"/>
                  <a:gd name="connsiteX34" fmla="*/ 318977 w 2615610"/>
                  <a:gd name="connsiteY34" fmla="*/ 2137145 h 2668772"/>
                  <a:gd name="connsiteX35" fmla="*/ 329610 w 2615610"/>
                  <a:gd name="connsiteY35" fmla="*/ 2179675 h 2668772"/>
                  <a:gd name="connsiteX36" fmla="*/ 350875 w 2615610"/>
                  <a:gd name="connsiteY36" fmla="*/ 2243470 h 2668772"/>
                  <a:gd name="connsiteX37" fmla="*/ 361507 w 2615610"/>
                  <a:gd name="connsiteY37" fmla="*/ 2275368 h 2668772"/>
                  <a:gd name="connsiteX38" fmla="*/ 372140 w 2615610"/>
                  <a:gd name="connsiteY38" fmla="*/ 2307265 h 2668772"/>
                  <a:gd name="connsiteX39" fmla="*/ 435935 w 2615610"/>
                  <a:gd name="connsiteY39" fmla="*/ 2392326 h 2668772"/>
                  <a:gd name="connsiteX40" fmla="*/ 467833 w 2615610"/>
                  <a:gd name="connsiteY40" fmla="*/ 2456121 h 2668772"/>
                  <a:gd name="connsiteX41" fmla="*/ 552893 w 2615610"/>
                  <a:gd name="connsiteY41" fmla="*/ 2551814 h 2668772"/>
                  <a:gd name="connsiteX42" fmla="*/ 574159 w 2615610"/>
                  <a:gd name="connsiteY42" fmla="*/ 2573079 h 2668772"/>
                  <a:gd name="connsiteX43" fmla="*/ 606056 w 2615610"/>
                  <a:gd name="connsiteY43" fmla="*/ 2594345 h 2668772"/>
                  <a:gd name="connsiteX44" fmla="*/ 669852 w 2615610"/>
                  <a:gd name="connsiteY44" fmla="*/ 2615610 h 2668772"/>
                  <a:gd name="connsiteX45" fmla="*/ 701749 w 2615610"/>
                  <a:gd name="connsiteY45" fmla="*/ 2636875 h 2668772"/>
                  <a:gd name="connsiteX46" fmla="*/ 776177 w 2615610"/>
                  <a:gd name="connsiteY46" fmla="*/ 2658140 h 2668772"/>
                  <a:gd name="connsiteX47" fmla="*/ 808075 w 2615610"/>
                  <a:gd name="connsiteY47" fmla="*/ 2668772 h 2668772"/>
                  <a:gd name="connsiteX48" fmla="*/ 956931 w 2615610"/>
                  <a:gd name="connsiteY48" fmla="*/ 2647507 h 2668772"/>
                  <a:gd name="connsiteX49" fmla="*/ 1020726 w 2615610"/>
                  <a:gd name="connsiteY49" fmla="*/ 2604977 h 2668772"/>
                  <a:gd name="connsiteX50" fmla="*/ 1052624 w 2615610"/>
                  <a:gd name="connsiteY50" fmla="*/ 2583712 h 2668772"/>
                  <a:gd name="connsiteX51" fmla="*/ 1084521 w 2615610"/>
                  <a:gd name="connsiteY51" fmla="*/ 2562447 h 2668772"/>
                  <a:gd name="connsiteX52" fmla="*/ 1105787 w 2615610"/>
                  <a:gd name="connsiteY52" fmla="*/ 2541182 h 2668772"/>
                  <a:gd name="connsiteX53" fmla="*/ 1169582 w 2615610"/>
                  <a:gd name="connsiteY53" fmla="*/ 2519917 h 2668772"/>
                  <a:gd name="connsiteX54" fmla="*/ 1201480 w 2615610"/>
                  <a:gd name="connsiteY54" fmla="*/ 2509284 h 2668772"/>
                  <a:gd name="connsiteX55" fmla="*/ 1233377 w 2615610"/>
                  <a:gd name="connsiteY55" fmla="*/ 2498652 h 2668772"/>
                  <a:gd name="connsiteX56" fmla="*/ 1318438 w 2615610"/>
                  <a:gd name="connsiteY56" fmla="*/ 2456121 h 2668772"/>
                  <a:gd name="connsiteX57" fmla="*/ 1350335 w 2615610"/>
                  <a:gd name="connsiteY57" fmla="*/ 2445489 h 2668772"/>
                  <a:gd name="connsiteX58" fmla="*/ 1382233 w 2615610"/>
                  <a:gd name="connsiteY58" fmla="*/ 2424224 h 2668772"/>
                  <a:gd name="connsiteX59" fmla="*/ 1477926 w 2615610"/>
                  <a:gd name="connsiteY59" fmla="*/ 2371061 h 2668772"/>
                  <a:gd name="connsiteX60" fmla="*/ 1541721 w 2615610"/>
                  <a:gd name="connsiteY60" fmla="*/ 2317898 h 2668772"/>
                  <a:gd name="connsiteX61" fmla="*/ 1594884 w 2615610"/>
                  <a:gd name="connsiteY61" fmla="*/ 2275368 h 2668772"/>
                  <a:gd name="connsiteX62" fmla="*/ 1616149 w 2615610"/>
                  <a:gd name="connsiteY62" fmla="*/ 2243470 h 2668772"/>
                  <a:gd name="connsiteX63" fmla="*/ 1626782 w 2615610"/>
                  <a:gd name="connsiteY63" fmla="*/ 2211572 h 2668772"/>
                  <a:gd name="connsiteX64" fmla="*/ 1796903 w 2615610"/>
                  <a:gd name="connsiteY64" fmla="*/ 2158410 h 2668772"/>
                  <a:gd name="connsiteX65" fmla="*/ 1913861 w 2615610"/>
                  <a:gd name="connsiteY65" fmla="*/ 2137145 h 2668772"/>
                  <a:gd name="connsiteX66" fmla="*/ 1967024 w 2615610"/>
                  <a:gd name="connsiteY66" fmla="*/ 2126512 h 2668772"/>
                  <a:gd name="connsiteX67" fmla="*/ 2169042 w 2615610"/>
                  <a:gd name="connsiteY67" fmla="*/ 2115879 h 2668772"/>
                  <a:gd name="connsiteX68" fmla="*/ 2232838 w 2615610"/>
                  <a:gd name="connsiteY68" fmla="*/ 2105247 h 2668772"/>
                  <a:gd name="connsiteX69" fmla="*/ 2264735 w 2615610"/>
                  <a:gd name="connsiteY69" fmla="*/ 2094614 h 2668772"/>
                  <a:gd name="connsiteX70" fmla="*/ 2307266 w 2615610"/>
                  <a:gd name="connsiteY70" fmla="*/ 2083982 h 2668772"/>
                  <a:gd name="connsiteX71" fmla="*/ 2371061 w 2615610"/>
                  <a:gd name="connsiteY71" fmla="*/ 2062717 h 2668772"/>
                  <a:gd name="connsiteX72" fmla="*/ 2381693 w 2615610"/>
                  <a:gd name="connsiteY72" fmla="*/ 2030819 h 2668772"/>
                  <a:gd name="connsiteX73" fmla="*/ 2456121 w 2615610"/>
                  <a:gd name="connsiteY73" fmla="*/ 1945758 h 2668772"/>
                  <a:gd name="connsiteX74" fmla="*/ 2519917 w 2615610"/>
                  <a:gd name="connsiteY74" fmla="*/ 1903228 h 2668772"/>
                  <a:gd name="connsiteX75" fmla="*/ 2551814 w 2615610"/>
                  <a:gd name="connsiteY75" fmla="*/ 1839433 h 2668772"/>
                  <a:gd name="connsiteX76" fmla="*/ 2562447 w 2615610"/>
                  <a:gd name="connsiteY76" fmla="*/ 1807535 h 2668772"/>
                  <a:gd name="connsiteX77" fmla="*/ 2594345 w 2615610"/>
                  <a:gd name="connsiteY77" fmla="*/ 1743740 h 2668772"/>
                  <a:gd name="connsiteX78" fmla="*/ 2604977 w 2615610"/>
                  <a:gd name="connsiteY78" fmla="*/ 1573619 h 2668772"/>
                  <a:gd name="connsiteX79" fmla="*/ 2615610 w 2615610"/>
                  <a:gd name="connsiteY79" fmla="*/ 1499191 h 2668772"/>
                  <a:gd name="connsiteX80" fmla="*/ 2604977 w 2615610"/>
                  <a:gd name="connsiteY80" fmla="*/ 1329070 h 2668772"/>
                  <a:gd name="connsiteX81" fmla="*/ 2573080 w 2615610"/>
                  <a:gd name="connsiteY81" fmla="*/ 1265275 h 2668772"/>
                  <a:gd name="connsiteX82" fmla="*/ 2562447 w 2615610"/>
                  <a:gd name="connsiteY82" fmla="*/ 1233377 h 2668772"/>
                  <a:gd name="connsiteX83" fmla="*/ 2519917 w 2615610"/>
                  <a:gd name="connsiteY83" fmla="*/ 1169582 h 2668772"/>
                  <a:gd name="connsiteX84" fmla="*/ 2509284 w 2615610"/>
                  <a:gd name="connsiteY84" fmla="*/ 1137684 h 2668772"/>
                  <a:gd name="connsiteX85" fmla="*/ 2477387 w 2615610"/>
                  <a:gd name="connsiteY85" fmla="*/ 1116419 h 2668772"/>
                  <a:gd name="connsiteX86" fmla="*/ 2434856 w 2615610"/>
                  <a:gd name="connsiteY86" fmla="*/ 1063256 h 2668772"/>
                  <a:gd name="connsiteX87" fmla="*/ 2402959 w 2615610"/>
                  <a:gd name="connsiteY87" fmla="*/ 1041991 h 2668772"/>
                  <a:gd name="connsiteX88" fmla="*/ 2349796 w 2615610"/>
                  <a:gd name="connsiteY88" fmla="*/ 999461 h 2668772"/>
                  <a:gd name="connsiteX89" fmla="*/ 2307266 w 2615610"/>
                  <a:gd name="connsiteY89" fmla="*/ 935665 h 2668772"/>
                  <a:gd name="connsiteX90" fmla="*/ 2286000 w 2615610"/>
                  <a:gd name="connsiteY90" fmla="*/ 903768 h 2668772"/>
                  <a:gd name="connsiteX91" fmla="*/ 2254103 w 2615610"/>
                  <a:gd name="connsiteY91" fmla="*/ 882503 h 2668772"/>
                  <a:gd name="connsiteX92" fmla="*/ 2211573 w 2615610"/>
                  <a:gd name="connsiteY92" fmla="*/ 818707 h 2668772"/>
                  <a:gd name="connsiteX93" fmla="*/ 2200940 w 2615610"/>
                  <a:gd name="connsiteY93" fmla="*/ 786810 h 2668772"/>
                  <a:gd name="connsiteX94" fmla="*/ 2179675 w 2615610"/>
                  <a:gd name="connsiteY94" fmla="*/ 669852 h 2668772"/>
                  <a:gd name="connsiteX95" fmla="*/ 2158410 w 2615610"/>
                  <a:gd name="connsiteY95" fmla="*/ 584791 h 2668772"/>
                  <a:gd name="connsiteX96" fmla="*/ 2126512 w 2615610"/>
                  <a:gd name="connsiteY96" fmla="*/ 489098 h 2668772"/>
                  <a:gd name="connsiteX97" fmla="*/ 2105247 w 2615610"/>
                  <a:gd name="connsiteY97" fmla="*/ 425303 h 2668772"/>
                  <a:gd name="connsiteX98" fmla="*/ 2083982 w 2615610"/>
                  <a:gd name="connsiteY98" fmla="*/ 393405 h 2668772"/>
                  <a:gd name="connsiteX99" fmla="*/ 2062717 w 2615610"/>
                  <a:gd name="connsiteY99" fmla="*/ 329610 h 2668772"/>
                  <a:gd name="connsiteX100" fmla="*/ 2052084 w 2615610"/>
                  <a:gd name="connsiteY100" fmla="*/ 297712 h 2668772"/>
                  <a:gd name="connsiteX101" fmla="*/ 2030819 w 2615610"/>
                  <a:gd name="connsiteY101" fmla="*/ 265814 h 2668772"/>
                  <a:gd name="connsiteX102" fmla="*/ 2009554 w 2615610"/>
                  <a:gd name="connsiteY102" fmla="*/ 180754 h 2668772"/>
                  <a:gd name="connsiteX103" fmla="*/ 1967024 w 2615610"/>
                  <a:gd name="connsiteY103" fmla="*/ 116958 h 2668772"/>
                  <a:gd name="connsiteX104" fmla="*/ 1903228 w 2615610"/>
                  <a:gd name="connsiteY104" fmla="*/ 74428 h 2668772"/>
                  <a:gd name="connsiteX105" fmla="*/ 1871331 w 2615610"/>
                  <a:gd name="connsiteY105" fmla="*/ 53163 h 2668772"/>
                  <a:gd name="connsiteX106" fmla="*/ 1807535 w 2615610"/>
                  <a:gd name="connsiteY106" fmla="*/ 31898 h 2668772"/>
                  <a:gd name="connsiteX107" fmla="*/ 1743740 w 2615610"/>
                  <a:gd name="connsiteY107" fmla="*/ 0 h 2668772"/>
                  <a:gd name="connsiteX108" fmla="*/ 1562987 w 2615610"/>
                  <a:gd name="connsiteY108" fmla="*/ 10633 h 2668772"/>
                  <a:gd name="connsiteX109" fmla="*/ 1488559 w 2615610"/>
                  <a:gd name="connsiteY109" fmla="*/ 21265 h 2668772"/>
                  <a:gd name="connsiteX110" fmla="*/ 1403498 w 2615610"/>
                  <a:gd name="connsiteY110" fmla="*/ 31898 h 2668772"/>
                  <a:gd name="connsiteX111" fmla="*/ 1329070 w 2615610"/>
                  <a:gd name="connsiteY111" fmla="*/ 53163 h 2668772"/>
                  <a:gd name="connsiteX112" fmla="*/ 1297173 w 2615610"/>
                  <a:gd name="connsiteY112" fmla="*/ 63796 h 2668772"/>
                  <a:gd name="connsiteX113" fmla="*/ 1244010 w 2615610"/>
                  <a:gd name="connsiteY113" fmla="*/ 106326 h 2668772"/>
                  <a:gd name="connsiteX114" fmla="*/ 1212112 w 2615610"/>
                  <a:gd name="connsiteY114" fmla="*/ 138224 h 2668772"/>
                  <a:gd name="connsiteX115" fmla="*/ 1148317 w 2615610"/>
                  <a:gd name="connsiteY115" fmla="*/ 159489 h 2668772"/>
                  <a:gd name="connsiteX116" fmla="*/ 1084521 w 2615610"/>
                  <a:gd name="connsiteY116" fmla="*/ 180754 h 2668772"/>
                  <a:gd name="connsiteX117" fmla="*/ 1020726 w 2615610"/>
                  <a:gd name="connsiteY117" fmla="*/ 202019 h 2668772"/>
                  <a:gd name="connsiteX118" fmla="*/ 1010093 w 2615610"/>
                  <a:gd name="connsiteY118" fmla="*/ 233917 h 26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615610" h="2668772">
                    <a:moveTo>
                      <a:pt x="1010093" y="233917"/>
                    </a:moveTo>
                    <a:cubicBezTo>
                      <a:pt x="994144" y="233917"/>
                      <a:pt x="941700" y="205352"/>
                      <a:pt x="925033" y="202019"/>
                    </a:cubicBezTo>
                    <a:cubicBezTo>
                      <a:pt x="900566" y="197125"/>
                      <a:pt x="786258" y="183343"/>
                      <a:pt x="765545" y="180754"/>
                    </a:cubicBezTo>
                    <a:cubicBezTo>
                      <a:pt x="746330" y="182889"/>
                      <a:pt x="659552" y="188206"/>
                      <a:pt x="627321" y="202019"/>
                    </a:cubicBezTo>
                    <a:cubicBezTo>
                      <a:pt x="615576" y="207053"/>
                      <a:pt x="607101" y="218094"/>
                      <a:pt x="595424" y="223284"/>
                    </a:cubicBezTo>
                    <a:cubicBezTo>
                      <a:pt x="574940" y="232388"/>
                      <a:pt x="552893" y="237460"/>
                      <a:pt x="531628" y="244549"/>
                    </a:cubicBezTo>
                    <a:lnTo>
                      <a:pt x="372140" y="297712"/>
                    </a:lnTo>
                    <a:cubicBezTo>
                      <a:pt x="264959" y="333440"/>
                      <a:pt x="431195" y="278933"/>
                      <a:pt x="297712" y="318977"/>
                    </a:cubicBezTo>
                    <a:cubicBezTo>
                      <a:pt x="276242" y="325418"/>
                      <a:pt x="255182" y="333154"/>
                      <a:pt x="233917" y="340242"/>
                    </a:cubicBezTo>
                    <a:cubicBezTo>
                      <a:pt x="223284" y="343786"/>
                      <a:pt x="211345" y="344658"/>
                      <a:pt x="202019" y="350875"/>
                    </a:cubicBezTo>
                    <a:cubicBezTo>
                      <a:pt x="191386" y="357963"/>
                      <a:pt x="179938" y="363959"/>
                      <a:pt x="170121" y="372140"/>
                    </a:cubicBezTo>
                    <a:cubicBezTo>
                      <a:pt x="88254" y="440363"/>
                      <a:pt x="185523" y="372506"/>
                      <a:pt x="106326" y="425303"/>
                    </a:cubicBezTo>
                    <a:cubicBezTo>
                      <a:pt x="99238" y="435935"/>
                      <a:pt x="93242" y="447383"/>
                      <a:pt x="85061" y="457200"/>
                    </a:cubicBezTo>
                    <a:cubicBezTo>
                      <a:pt x="75435" y="468752"/>
                      <a:pt x="61504" y="476587"/>
                      <a:pt x="53163" y="489098"/>
                    </a:cubicBezTo>
                    <a:cubicBezTo>
                      <a:pt x="46946" y="498423"/>
                      <a:pt x="47543" y="510971"/>
                      <a:pt x="42531" y="520996"/>
                    </a:cubicBezTo>
                    <a:cubicBezTo>
                      <a:pt x="36816" y="532426"/>
                      <a:pt x="26456" y="541216"/>
                      <a:pt x="21266" y="552893"/>
                    </a:cubicBezTo>
                    <a:cubicBezTo>
                      <a:pt x="12162" y="573377"/>
                      <a:pt x="0" y="616689"/>
                      <a:pt x="0" y="616689"/>
                    </a:cubicBezTo>
                    <a:cubicBezTo>
                      <a:pt x="3544" y="676940"/>
                      <a:pt x="5168" y="737335"/>
                      <a:pt x="10633" y="797442"/>
                    </a:cubicBezTo>
                    <a:cubicBezTo>
                      <a:pt x="12269" y="815440"/>
                      <a:pt x="18033" y="832825"/>
                      <a:pt x="21266" y="850605"/>
                    </a:cubicBezTo>
                    <a:cubicBezTo>
                      <a:pt x="25122" y="871816"/>
                      <a:pt x="26669" y="893485"/>
                      <a:pt x="31898" y="914400"/>
                    </a:cubicBezTo>
                    <a:cubicBezTo>
                      <a:pt x="37334" y="936146"/>
                      <a:pt x="46074" y="956931"/>
                      <a:pt x="53163" y="978196"/>
                    </a:cubicBezTo>
                    <a:cubicBezTo>
                      <a:pt x="56707" y="988828"/>
                      <a:pt x="61078" y="999220"/>
                      <a:pt x="63796" y="1010093"/>
                    </a:cubicBezTo>
                    <a:cubicBezTo>
                      <a:pt x="79864" y="1074368"/>
                      <a:pt x="69808" y="1038764"/>
                      <a:pt x="95693" y="1116419"/>
                    </a:cubicBezTo>
                    <a:lnTo>
                      <a:pt x="127591" y="1212112"/>
                    </a:lnTo>
                    <a:cubicBezTo>
                      <a:pt x="131135" y="1222745"/>
                      <a:pt x="132007" y="1234685"/>
                      <a:pt x="138224" y="1244010"/>
                    </a:cubicBezTo>
                    <a:cubicBezTo>
                      <a:pt x="152401" y="1265275"/>
                      <a:pt x="172672" y="1283559"/>
                      <a:pt x="180754" y="1307805"/>
                    </a:cubicBezTo>
                    <a:cubicBezTo>
                      <a:pt x="192884" y="1344195"/>
                      <a:pt x="209216" y="1411841"/>
                      <a:pt x="244549" y="1435396"/>
                    </a:cubicBezTo>
                    <a:lnTo>
                      <a:pt x="276447" y="1456661"/>
                    </a:lnTo>
                    <a:cubicBezTo>
                      <a:pt x="279991" y="1467293"/>
                      <a:pt x="287080" y="1477350"/>
                      <a:pt x="287080" y="1488558"/>
                    </a:cubicBezTo>
                    <a:cubicBezTo>
                      <a:pt x="287080" y="1549791"/>
                      <a:pt x="278655" y="1575420"/>
                      <a:pt x="265814" y="1626782"/>
                    </a:cubicBezTo>
                    <a:cubicBezTo>
                      <a:pt x="262270" y="1662224"/>
                      <a:pt x="255182" y="1697489"/>
                      <a:pt x="255182" y="1733107"/>
                    </a:cubicBezTo>
                    <a:cubicBezTo>
                      <a:pt x="255182" y="1800540"/>
                      <a:pt x="258367" y="1868106"/>
                      <a:pt x="265814" y="1935126"/>
                    </a:cubicBezTo>
                    <a:cubicBezTo>
                      <a:pt x="269042" y="1964173"/>
                      <a:pt x="281349" y="1991527"/>
                      <a:pt x="287080" y="2020186"/>
                    </a:cubicBezTo>
                    <a:cubicBezTo>
                      <a:pt x="290624" y="2037907"/>
                      <a:pt x="292957" y="2055914"/>
                      <a:pt x="297712" y="2073349"/>
                    </a:cubicBezTo>
                    <a:cubicBezTo>
                      <a:pt x="303610" y="2094975"/>
                      <a:pt x="313540" y="2115399"/>
                      <a:pt x="318977" y="2137145"/>
                    </a:cubicBezTo>
                    <a:cubicBezTo>
                      <a:pt x="322521" y="2151322"/>
                      <a:pt x="325411" y="2165678"/>
                      <a:pt x="329610" y="2179675"/>
                    </a:cubicBezTo>
                    <a:cubicBezTo>
                      <a:pt x="336051" y="2201145"/>
                      <a:pt x="343787" y="2222205"/>
                      <a:pt x="350875" y="2243470"/>
                    </a:cubicBezTo>
                    <a:lnTo>
                      <a:pt x="361507" y="2275368"/>
                    </a:lnTo>
                    <a:cubicBezTo>
                      <a:pt x="365051" y="2286000"/>
                      <a:pt x="364215" y="2299340"/>
                      <a:pt x="372140" y="2307265"/>
                    </a:cubicBezTo>
                    <a:cubicBezTo>
                      <a:pt x="411476" y="2346603"/>
                      <a:pt x="387845" y="2320191"/>
                      <a:pt x="435935" y="2392326"/>
                    </a:cubicBezTo>
                    <a:cubicBezTo>
                      <a:pt x="496876" y="2483739"/>
                      <a:pt x="423813" y="2368083"/>
                      <a:pt x="467833" y="2456121"/>
                    </a:cubicBezTo>
                    <a:cubicBezTo>
                      <a:pt x="486808" y="2494070"/>
                      <a:pt x="524710" y="2523631"/>
                      <a:pt x="552893" y="2551814"/>
                    </a:cubicBezTo>
                    <a:cubicBezTo>
                      <a:pt x="559982" y="2558902"/>
                      <a:pt x="565818" y="2567518"/>
                      <a:pt x="574159" y="2573079"/>
                    </a:cubicBezTo>
                    <a:cubicBezTo>
                      <a:pt x="584791" y="2580168"/>
                      <a:pt x="594379" y="2589155"/>
                      <a:pt x="606056" y="2594345"/>
                    </a:cubicBezTo>
                    <a:cubicBezTo>
                      <a:pt x="626540" y="2603449"/>
                      <a:pt x="651201" y="2603176"/>
                      <a:pt x="669852" y="2615610"/>
                    </a:cubicBezTo>
                    <a:cubicBezTo>
                      <a:pt x="680484" y="2622698"/>
                      <a:pt x="690319" y="2631160"/>
                      <a:pt x="701749" y="2636875"/>
                    </a:cubicBezTo>
                    <a:cubicBezTo>
                      <a:pt x="718738" y="2645370"/>
                      <a:pt x="760288" y="2653600"/>
                      <a:pt x="776177" y="2658140"/>
                    </a:cubicBezTo>
                    <a:cubicBezTo>
                      <a:pt x="786954" y="2661219"/>
                      <a:pt x="797442" y="2665228"/>
                      <a:pt x="808075" y="2668772"/>
                    </a:cubicBezTo>
                    <a:cubicBezTo>
                      <a:pt x="820879" y="2667608"/>
                      <a:pt x="920911" y="2667518"/>
                      <a:pt x="956931" y="2647507"/>
                    </a:cubicBezTo>
                    <a:cubicBezTo>
                      <a:pt x="979272" y="2635095"/>
                      <a:pt x="999461" y="2619154"/>
                      <a:pt x="1020726" y="2604977"/>
                    </a:cubicBezTo>
                    <a:lnTo>
                      <a:pt x="1052624" y="2583712"/>
                    </a:lnTo>
                    <a:cubicBezTo>
                      <a:pt x="1063256" y="2576624"/>
                      <a:pt x="1075485" y="2571483"/>
                      <a:pt x="1084521" y="2562447"/>
                    </a:cubicBezTo>
                    <a:cubicBezTo>
                      <a:pt x="1091610" y="2555359"/>
                      <a:pt x="1096821" y="2545665"/>
                      <a:pt x="1105787" y="2541182"/>
                    </a:cubicBezTo>
                    <a:cubicBezTo>
                      <a:pt x="1125836" y="2531158"/>
                      <a:pt x="1148317" y="2527005"/>
                      <a:pt x="1169582" y="2519917"/>
                    </a:cubicBezTo>
                    <a:lnTo>
                      <a:pt x="1201480" y="2509284"/>
                    </a:lnTo>
                    <a:lnTo>
                      <a:pt x="1233377" y="2498652"/>
                    </a:lnTo>
                    <a:cubicBezTo>
                      <a:pt x="1270492" y="2461535"/>
                      <a:pt x="1245132" y="2480556"/>
                      <a:pt x="1318438" y="2456121"/>
                    </a:cubicBezTo>
                    <a:lnTo>
                      <a:pt x="1350335" y="2445489"/>
                    </a:lnTo>
                    <a:cubicBezTo>
                      <a:pt x="1360968" y="2438401"/>
                      <a:pt x="1370803" y="2429939"/>
                      <a:pt x="1382233" y="2424224"/>
                    </a:cubicBezTo>
                    <a:cubicBezTo>
                      <a:pt x="1435713" y="2397484"/>
                      <a:pt x="1410880" y="2438107"/>
                      <a:pt x="1477926" y="2371061"/>
                    </a:cubicBezTo>
                    <a:cubicBezTo>
                      <a:pt x="1553691" y="2295296"/>
                      <a:pt x="1467712" y="2377105"/>
                      <a:pt x="1541721" y="2317898"/>
                    </a:cubicBezTo>
                    <a:cubicBezTo>
                      <a:pt x="1617473" y="2257297"/>
                      <a:pt x="1496710" y="2340818"/>
                      <a:pt x="1594884" y="2275368"/>
                    </a:cubicBezTo>
                    <a:cubicBezTo>
                      <a:pt x="1601972" y="2264735"/>
                      <a:pt x="1610434" y="2254900"/>
                      <a:pt x="1616149" y="2243470"/>
                    </a:cubicBezTo>
                    <a:cubicBezTo>
                      <a:pt x="1621161" y="2233445"/>
                      <a:pt x="1618857" y="2219497"/>
                      <a:pt x="1626782" y="2211572"/>
                    </a:cubicBezTo>
                    <a:cubicBezTo>
                      <a:pt x="1685610" y="2152744"/>
                      <a:pt x="1713373" y="2166762"/>
                      <a:pt x="1796903" y="2158410"/>
                    </a:cubicBezTo>
                    <a:cubicBezTo>
                      <a:pt x="1878557" y="2137996"/>
                      <a:pt x="1799566" y="2156194"/>
                      <a:pt x="1913861" y="2137145"/>
                    </a:cubicBezTo>
                    <a:cubicBezTo>
                      <a:pt x="1931687" y="2134174"/>
                      <a:pt x="1949014" y="2128013"/>
                      <a:pt x="1967024" y="2126512"/>
                    </a:cubicBezTo>
                    <a:cubicBezTo>
                      <a:pt x="2034224" y="2120912"/>
                      <a:pt x="2101703" y="2119423"/>
                      <a:pt x="2169042" y="2115879"/>
                    </a:cubicBezTo>
                    <a:cubicBezTo>
                      <a:pt x="2190307" y="2112335"/>
                      <a:pt x="2211793" y="2109924"/>
                      <a:pt x="2232838" y="2105247"/>
                    </a:cubicBezTo>
                    <a:cubicBezTo>
                      <a:pt x="2243779" y="2102816"/>
                      <a:pt x="2253959" y="2097693"/>
                      <a:pt x="2264735" y="2094614"/>
                    </a:cubicBezTo>
                    <a:cubicBezTo>
                      <a:pt x="2278786" y="2090599"/>
                      <a:pt x="2293269" y="2088181"/>
                      <a:pt x="2307266" y="2083982"/>
                    </a:cubicBezTo>
                    <a:cubicBezTo>
                      <a:pt x="2328736" y="2077541"/>
                      <a:pt x="2371061" y="2062717"/>
                      <a:pt x="2371061" y="2062717"/>
                    </a:cubicBezTo>
                    <a:cubicBezTo>
                      <a:pt x="2374605" y="2052084"/>
                      <a:pt x="2376681" y="2040844"/>
                      <a:pt x="2381693" y="2030819"/>
                    </a:cubicBezTo>
                    <a:cubicBezTo>
                      <a:pt x="2395742" y="2002721"/>
                      <a:pt x="2435339" y="1959613"/>
                      <a:pt x="2456121" y="1945758"/>
                    </a:cubicBezTo>
                    <a:lnTo>
                      <a:pt x="2519917" y="1903228"/>
                    </a:lnTo>
                    <a:cubicBezTo>
                      <a:pt x="2546639" y="1823058"/>
                      <a:pt x="2510593" y="1921874"/>
                      <a:pt x="2551814" y="1839433"/>
                    </a:cubicBezTo>
                    <a:cubicBezTo>
                      <a:pt x="2556826" y="1829408"/>
                      <a:pt x="2557435" y="1817560"/>
                      <a:pt x="2562447" y="1807535"/>
                    </a:cubicBezTo>
                    <a:cubicBezTo>
                      <a:pt x="2603671" y="1725089"/>
                      <a:pt x="2567618" y="1823917"/>
                      <a:pt x="2594345" y="1743740"/>
                    </a:cubicBezTo>
                    <a:cubicBezTo>
                      <a:pt x="2597889" y="1687033"/>
                      <a:pt x="2600055" y="1630223"/>
                      <a:pt x="2604977" y="1573619"/>
                    </a:cubicBezTo>
                    <a:cubicBezTo>
                      <a:pt x="2607148" y="1548652"/>
                      <a:pt x="2615610" y="1524252"/>
                      <a:pt x="2615610" y="1499191"/>
                    </a:cubicBezTo>
                    <a:cubicBezTo>
                      <a:pt x="2615610" y="1442373"/>
                      <a:pt x="2610925" y="1385575"/>
                      <a:pt x="2604977" y="1329070"/>
                    </a:cubicBezTo>
                    <a:cubicBezTo>
                      <a:pt x="2601413" y="1295215"/>
                      <a:pt x="2587896" y="1294906"/>
                      <a:pt x="2573080" y="1265275"/>
                    </a:cubicBezTo>
                    <a:cubicBezTo>
                      <a:pt x="2568068" y="1255250"/>
                      <a:pt x="2567890" y="1243174"/>
                      <a:pt x="2562447" y="1233377"/>
                    </a:cubicBezTo>
                    <a:cubicBezTo>
                      <a:pt x="2550035" y="1211036"/>
                      <a:pt x="2527999" y="1193828"/>
                      <a:pt x="2519917" y="1169582"/>
                    </a:cubicBezTo>
                    <a:cubicBezTo>
                      <a:pt x="2516373" y="1158949"/>
                      <a:pt x="2516285" y="1146436"/>
                      <a:pt x="2509284" y="1137684"/>
                    </a:cubicBezTo>
                    <a:cubicBezTo>
                      <a:pt x="2501301" y="1127706"/>
                      <a:pt x="2487365" y="1124402"/>
                      <a:pt x="2477387" y="1116419"/>
                    </a:cubicBezTo>
                    <a:cubicBezTo>
                      <a:pt x="2424773" y="1074329"/>
                      <a:pt x="2490123" y="1118524"/>
                      <a:pt x="2434856" y="1063256"/>
                    </a:cubicBezTo>
                    <a:cubicBezTo>
                      <a:pt x="2425820" y="1054220"/>
                      <a:pt x="2412937" y="1049974"/>
                      <a:pt x="2402959" y="1041991"/>
                    </a:cubicBezTo>
                    <a:cubicBezTo>
                      <a:pt x="2327207" y="981390"/>
                      <a:pt x="2447970" y="1064911"/>
                      <a:pt x="2349796" y="999461"/>
                    </a:cubicBezTo>
                    <a:lnTo>
                      <a:pt x="2307266" y="935665"/>
                    </a:lnTo>
                    <a:cubicBezTo>
                      <a:pt x="2300178" y="925032"/>
                      <a:pt x="2296632" y="910856"/>
                      <a:pt x="2286000" y="903768"/>
                    </a:cubicBezTo>
                    <a:lnTo>
                      <a:pt x="2254103" y="882503"/>
                    </a:lnTo>
                    <a:cubicBezTo>
                      <a:pt x="2239926" y="861238"/>
                      <a:pt x="2219655" y="842953"/>
                      <a:pt x="2211573" y="818707"/>
                    </a:cubicBezTo>
                    <a:cubicBezTo>
                      <a:pt x="2208029" y="808075"/>
                      <a:pt x="2203658" y="797683"/>
                      <a:pt x="2200940" y="786810"/>
                    </a:cubicBezTo>
                    <a:cubicBezTo>
                      <a:pt x="2185562" y="725299"/>
                      <a:pt x="2193895" y="736214"/>
                      <a:pt x="2179675" y="669852"/>
                    </a:cubicBezTo>
                    <a:cubicBezTo>
                      <a:pt x="2173551" y="641274"/>
                      <a:pt x="2167652" y="612517"/>
                      <a:pt x="2158410" y="584791"/>
                    </a:cubicBezTo>
                    <a:lnTo>
                      <a:pt x="2126512" y="489098"/>
                    </a:lnTo>
                    <a:cubicBezTo>
                      <a:pt x="2126510" y="489093"/>
                      <a:pt x="2105251" y="425308"/>
                      <a:pt x="2105247" y="425303"/>
                    </a:cubicBezTo>
                    <a:cubicBezTo>
                      <a:pt x="2098159" y="414670"/>
                      <a:pt x="2089172" y="405082"/>
                      <a:pt x="2083982" y="393405"/>
                    </a:cubicBezTo>
                    <a:cubicBezTo>
                      <a:pt x="2074878" y="372922"/>
                      <a:pt x="2069805" y="350875"/>
                      <a:pt x="2062717" y="329610"/>
                    </a:cubicBezTo>
                    <a:cubicBezTo>
                      <a:pt x="2059173" y="318977"/>
                      <a:pt x="2058301" y="307038"/>
                      <a:pt x="2052084" y="297712"/>
                    </a:cubicBezTo>
                    <a:lnTo>
                      <a:pt x="2030819" y="265814"/>
                    </a:lnTo>
                    <a:cubicBezTo>
                      <a:pt x="2027872" y="251080"/>
                      <a:pt x="2019772" y="199147"/>
                      <a:pt x="2009554" y="180754"/>
                    </a:cubicBezTo>
                    <a:cubicBezTo>
                      <a:pt x="1997142" y="158413"/>
                      <a:pt x="1988289" y="131135"/>
                      <a:pt x="1967024" y="116958"/>
                    </a:cubicBezTo>
                    <a:lnTo>
                      <a:pt x="1903228" y="74428"/>
                    </a:lnTo>
                    <a:cubicBezTo>
                      <a:pt x="1892596" y="67340"/>
                      <a:pt x="1883454" y="57204"/>
                      <a:pt x="1871331" y="53163"/>
                    </a:cubicBezTo>
                    <a:cubicBezTo>
                      <a:pt x="1850066" y="46075"/>
                      <a:pt x="1826186" y="44332"/>
                      <a:pt x="1807535" y="31898"/>
                    </a:cubicBezTo>
                    <a:cubicBezTo>
                      <a:pt x="1766313" y="4416"/>
                      <a:pt x="1787761" y="14674"/>
                      <a:pt x="1743740" y="0"/>
                    </a:cubicBezTo>
                    <a:cubicBezTo>
                      <a:pt x="1683489" y="3544"/>
                      <a:pt x="1623134" y="5621"/>
                      <a:pt x="1562987" y="10633"/>
                    </a:cubicBezTo>
                    <a:cubicBezTo>
                      <a:pt x="1538012" y="12714"/>
                      <a:pt x="1513400" y="17953"/>
                      <a:pt x="1488559" y="21265"/>
                    </a:cubicBezTo>
                    <a:lnTo>
                      <a:pt x="1403498" y="31898"/>
                    </a:lnTo>
                    <a:cubicBezTo>
                      <a:pt x="1327011" y="57394"/>
                      <a:pt x="1422534" y="26459"/>
                      <a:pt x="1329070" y="53163"/>
                    </a:cubicBezTo>
                    <a:cubicBezTo>
                      <a:pt x="1318294" y="56242"/>
                      <a:pt x="1307805" y="60252"/>
                      <a:pt x="1297173" y="63796"/>
                    </a:cubicBezTo>
                    <a:cubicBezTo>
                      <a:pt x="1235295" y="125671"/>
                      <a:pt x="1324499" y="39252"/>
                      <a:pt x="1244010" y="106326"/>
                    </a:cubicBezTo>
                    <a:cubicBezTo>
                      <a:pt x="1232458" y="115952"/>
                      <a:pt x="1225257" y="130921"/>
                      <a:pt x="1212112" y="138224"/>
                    </a:cubicBezTo>
                    <a:cubicBezTo>
                      <a:pt x="1192518" y="149110"/>
                      <a:pt x="1169582" y="152401"/>
                      <a:pt x="1148317" y="159489"/>
                    </a:cubicBezTo>
                    <a:lnTo>
                      <a:pt x="1084521" y="180754"/>
                    </a:lnTo>
                    <a:cubicBezTo>
                      <a:pt x="1084517" y="180755"/>
                      <a:pt x="1020729" y="202017"/>
                      <a:pt x="1020726" y="202019"/>
                    </a:cubicBezTo>
                    <a:cubicBezTo>
                      <a:pt x="984658" y="226064"/>
                      <a:pt x="1026042" y="233917"/>
                      <a:pt x="1010093" y="233917"/>
                    </a:cubicBezTo>
                    <a:close/>
                  </a:path>
                </a:pathLst>
              </a:custGeom>
              <a:solidFill>
                <a:srgbClr val="FF0000">
                  <a:alpha val="43000"/>
                </a:srgb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64" name="環状矢印 63"/>
            <p:cNvSpPr/>
            <p:nvPr/>
          </p:nvSpPr>
          <p:spPr>
            <a:xfrm rot="14250484" flipH="1">
              <a:off x="597962" y="3111159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環状矢印 64"/>
            <p:cNvSpPr/>
            <p:nvPr/>
          </p:nvSpPr>
          <p:spPr>
            <a:xfrm rot="14250484" flipV="1">
              <a:off x="581751" y="3111159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環状矢印 65"/>
            <p:cNvSpPr/>
            <p:nvPr/>
          </p:nvSpPr>
          <p:spPr>
            <a:xfrm rot="7419717" flipV="1">
              <a:off x="3101016" y="2899868"/>
              <a:ext cx="1164069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環状矢印 66"/>
            <p:cNvSpPr/>
            <p:nvPr/>
          </p:nvSpPr>
          <p:spPr>
            <a:xfrm rot="7280765" flipH="1">
              <a:off x="3150481" y="2922414"/>
              <a:ext cx="113103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環状矢印 67"/>
            <p:cNvSpPr/>
            <p:nvPr/>
          </p:nvSpPr>
          <p:spPr>
            <a:xfrm rot="13770872" flipH="1">
              <a:off x="2745031" y="1109209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環状矢印 68"/>
            <p:cNvSpPr/>
            <p:nvPr/>
          </p:nvSpPr>
          <p:spPr>
            <a:xfrm rot="13367038" flipV="1">
              <a:off x="2685886" y="1254854"/>
              <a:ext cx="978408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16260"/>
                <a:gd name="adj5" fmla="val 125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環状矢印 69"/>
            <p:cNvSpPr/>
            <p:nvPr/>
          </p:nvSpPr>
          <p:spPr>
            <a:xfrm rot="10975880">
              <a:off x="1954777" y="2858247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環状矢印 70"/>
            <p:cNvSpPr/>
            <p:nvPr/>
          </p:nvSpPr>
          <p:spPr>
            <a:xfrm rot="4140859">
              <a:off x="2349500" y="2124780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環状矢印 71"/>
            <p:cNvSpPr/>
            <p:nvPr/>
          </p:nvSpPr>
          <p:spPr>
            <a:xfrm rot="21162562">
              <a:off x="1804839" y="1824191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環状矢印 99"/>
            <p:cNvSpPr/>
            <p:nvPr/>
          </p:nvSpPr>
          <p:spPr>
            <a:xfrm rot="15165400">
              <a:off x="1416342" y="2332626"/>
              <a:ext cx="872004" cy="97840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419135"/>
                <a:gd name="adj5" fmla="val 1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1645885" y="2564904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/>
                <a:t>高</a:t>
              </a:r>
              <a:r>
                <a:rPr lang="ja-JP" altLang="en-US" sz="2800" b="1" dirty="0" smtClean="0"/>
                <a:t>気圧</a:t>
              </a:r>
              <a:endParaRPr kumimoji="1" lang="ja-JP" altLang="en-US" sz="2800" b="1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352979" y="3985900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/>
                <a:t>低</a:t>
              </a:r>
              <a:r>
                <a:rPr lang="ja-JP" altLang="en-US" sz="2800" b="1" dirty="0" smtClean="0"/>
                <a:t>気圧</a:t>
              </a:r>
              <a:endParaRPr kumimoji="1" lang="ja-JP" altLang="en-US" sz="28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369203" y="4077072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/>
                <a:t>低</a:t>
              </a:r>
              <a:r>
                <a:rPr lang="ja-JP" altLang="en-US" sz="2800" b="1" dirty="0" smtClean="0"/>
                <a:t>気圧</a:t>
              </a:r>
              <a:endParaRPr kumimoji="1" lang="ja-JP" altLang="en-US" sz="2800" b="1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2555776" y="764704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/>
                <a:t>低</a:t>
              </a:r>
              <a:r>
                <a:rPr lang="ja-JP" altLang="en-US" sz="2800" b="1" dirty="0" smtClean="0"/>
                <a:t>気圧</a:t>
              </a:r>
              <a:endParaRPr kumimoji="1" lang="ja-JP" altLang="en-US" sz="2800" b="1" dirty="0"/>
            </a:p>
          </p:txBody>
        </p:sp>
      </p:grpSp>
      <p:sp>
        <p:nvSpPr>
          <p:cNvPr id="115" name="円/楕円 114"/>
          <p:cNvSpPr/>
          <p:nvPr/>
        </p:nvSpPr>
        <p:spPr>
          <a:xfrm rot="8024561">
            <a:off x="4811388" y="1978211"/>
            <a:ext cx="1326998" cy="1229507"/>
          </a:xfrm>
          <a:prstGeom prst="ellipse">
            <a:avLst/>
          </a:prstGeom>
          <a:solidFill>
            <a:srgbClr val="0070C0">
              <a:alpha val="48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6" name="環状矢印 115"/>
          <p:cNvSpPr/>
          <p:nvPr/>
        </p:nvSpPr>
        <p:spPr>
          <a:xfrm rot="9519311" flipH="1">
            <a:off x="4860868" y="2002197"/>
            <a:ext cx="1194183" cy="11452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16260"/>
              <a:gd name="adj5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7" name="環状矢印 116"/>
          <p:cNvSpPr/>
          <p:nvPr/>
        </p:nvSpPr>
        <p:spPr>
          <a:xfrm rot="9519311" flipV="1">
            <a:off x="4860870" y="2002195"/>
            <a:ext cx="1194183" cy="11452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16260"/>
              <a:gd name="adj5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601451" y="155679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低</a:t>
            </a:r>
            <a:r>
              <a:rPr lang="ja-JP" altLang="en-US" sz="2800" b="1" dirty="0" smtClean="0"/>
              <a:t>気圧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80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5400" b="1" dirty="0"/>
              <a:t>何故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北極振動が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負から正に反転したのか？</a:t>
            </a:r>
            <a:endParaRPr kumimoji="1" lang="ja-JP" altLang="en-US" sz="5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ひし形 3"/>
          <p:cNvSpPr/>
          <p:nvPr/>
        </p:nvSpPr>
        <p:spPr>
          <a:xfrm>
            <a:off x="323528" y="1081861"/>
            <a:ext cx="1224136" cy="1152128"/>
          </a:xfrm>
          <a:prstGeom prst="diamond">
            <a:avLst/>
          </a:prstGeom>
          <a:solidFill>
            <a:srgbClr val="B5E0E3"/>
          </a:solidFill>
          <a:ln w="25400" cap="flat" cmpd="sng" algn="ctr">
            <a:solidFill>
              <a:srgbClr val="00ADD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B5E0E3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冬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B5E0E3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ひし形 4"/>
          <p:cNvSpPr/>
          <p:nvPr/>
        </p:nvSpPr>
        <p:spPr>
          <a:xfrm>
            <a:off x="539552" y="1081861"/>
            <a:ext cx="1224136" cy="1152128"/>
          </a:xfrm>
          <a:prstGeom prst="diamond">
            <a:avLst/>
          </a:prstGeom>
          <a:solidFill>
            <a:srgbClr val="FFCCFF"/>
          </a:solidFill>
          <a:ln w="25400" cap="flat" cmpd="sng" algn="ctr">
            <a:solidFill>
              <a:srgbClr val="FF66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春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24608" b="44229"/>
          <a:stretch>
            <a:fillRect/>
          </a:stretch>
        </p:blipFill>
        <p:spPr bwMode="auto">
          <a:xfrm>
            <a:off x="70992" y="4024338"/>
            <a:ext cx="9073008" cy="22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5148064" y="2525789"/>
            <a:ext cx="1224136" cy="2160240"/>
            <a:chOff x="5076056" y="2348880"/>
            <a:chExt cx="1224136" cy="2160240"/>
          </a:xfrm>
        </p:grpSpPr>
        <p:sp>
          <p:nvSpPr>
            <p:cNvPr id="8" name="フローチャート : 磁気ディスク 7"/>
            <p:cNvSpPr/>
            <p:nvPr/>
          </p:nvSpPr>
          <p:spPr>
            <a:xfrm>
              <a:off x="5076056" y="2348880"/>
              <a:ext cx="1224136" cy="2160240"/>
            </a:xfrm>
            <a:prstGeom prst="flowChartMagneticDisk">
              <a:avLst/>
            </a:prstGeom>
            <a:solidFill>
              <a:srgbClr val="00B0F0">
                <a:alpha val="82000"/>
              </a:srgbClr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247821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低</a:t>
              </a:r>
              <a:r>
                <a:rPr kumimoji="1" lang="ja-JP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気圧</a:t>
              </a:r>
              <a:endParaRPr kumimoji="1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直線コネクタ 9"/>
            <p:cNvCxnSpPr>
              <a:stCxn id="8" idx="0"/>
            </p:cNvCxnSpPr>
            <p:nvPr/>
          </p:nvCxnSpPr>
          <p:spPr>
            <a:xfrm rot="16200000" flipV="1">
              <a:off x="5526106" y="2906942"/>
              <a:ext cx="144016" cy="18002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1" name="直線コネクタ 10"/>
            <p:cNvCxnSpPr>
              <a:stCxn id="8" idx="0"/>
            </p:cNvCxnSpPr>
            <p:nvPr/>
          </p:nvCxnSpPr>
          <p:spPr>
            <a:xfrm rot="16200000" flipH="1" flipV="1">
              <a:off x="5562110" y="3014954"/>
              <a:ext cx="72008" cy="18002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12" name="フリーフォーム 11"/>
          <p:cNvSpPr/>
          <p:nvPr/>
        </p:nvSpPr>
        <p:spPr>
          <a:xfrm>
            <a:off x="251520" y="3633524"/>
            <a:ext cx="5092995" cy="574157"/>
          </a:xfrm>
          <a:custGeom>
            <a:avLst/>
            <a:gdLst>
              <a:gd name="connsiteX0" fmla="*/ 0 w 5092995"/>
              <a:gd name="connsiteY0" fmla="*/ 494413 h 574157"/>
              <a:gd name="connsiteX1" fmla="*/ 170121 w 5092995"/>
              <a:gd name="connsiteY1" fmla="*/ 494413 h 574157"/>
              <a:gd name="connsiteX2" fmla="*/ 2381693 w 5092995"/>
              <a:gd name="connsiteY2" fmla="*/ 547576 h 574157"/>
              <a:gd name="connsiteX3" fmla="*/ 2955851 w 5092995"/>
              <a:gd name="connsiteY3" fmla="*/ 334925 h 574157"/>
              <a:gd name="connsiteX4" fmla="*/ 3625702 w 5092995"/>
              <a:gd name="connsiteY4" fmla="*/ 47846 h 574157"/>
              <a:gd name="connsiteX5" fmla="*/ 4199860 w 5092995"/>
              <a:gd name="connsiteY5" fmla="*/ 47846 h 574157"/>
              <a:gd name="connsiteX6" fmla="*/ 4710223 w 5092995"/>
              <a:gd name="connsiteY6" fmla="*/ 111641 h 574157"/>
              <a:gd name="connsiteX7" fmla="*/ 5092995 w 5092995"/>
              <a:gd name="connsiteY7" fmla="*/ 462516 h 574157"/>
              <a:gd name="connsiteX8" fmla="*/ 5092995 w 5092995"/>
              <a:gd name="connsiteY8" fmla="*/ 462516 h 57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2995" h="574157">
                <a:moveTo>
                  <a:pt x="0" y="494413"/>
                </a:moveTo>
                <a:lnTo>
                  <a:pt x="170121" y="494413"/>
                </a:lnTo>
                <a:cubicBezTo>
                  <a:pt x="567070" y="503273"/>
                  <a:pt x="1917405" y="574157"/>
                  <a:pt x="2381693" y="547576"/>
                </a:cubicBezTo>
                <a:cubicBezTo>
                  <a:pt x="2845981" y="520995"/>
                  <a:pt x="2748516" y="418213"/>
                  <a:pt x="2955851" y="334925"/>
                </a:cubicBezTo>
                <a:cubicBezTo>
                  <a:pt x="3163186" y="251637"/>
                  <a:pt x="3418367" y="95693"/>
                  <a:pt x="3625702" y="47846"/>
                </a:cubicBezTo>
                <a:cubicBezTo>
                  <a:pt x="3833037" y="0"/>
                  <a:pt x="4019107" y="37214"/>
                  <a:pt x="4199860" y="47846"/>
                </a:cubicBezTo>
                <a:cubicBezTo>
                  <a:pt x="4380613" y="58478"/>
                  <a:pt x="4561367" y="42529"/>
                  <a:pt x="4710223" y="111641"/>
                </a:cubicBezTo>
                <a:cubicBezTo>
                  <a:pt x="4859079" y="180753"/>
                  <a:pt x="5092995" y="462516"/>
                  <a:pt x="5092995" y="462516"/>
                </a:cubicBezTo>
                <a:lnTo>
                  <a:pt x="5092995" y="462516"/>
                </a:lnTo>
              </a:path>
            </a:pathLst>
          </a:custGeom>
          <a:noFill/>
          <a:ln w="190500" cap="flat" cmpd="sng" algn="ctr">
            <a:solidFill>
              <a:srgbClr val="0070C0"/>
            </a:solidFill>
            <a:prstDash val="solid"/>
            <a:tailEnd type="stealth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635896" y="2774036"/>
            <a:ext cx="1224136" cy="2160240"/>
            <a:chOff x="3635896" y="2852936"/>
            <a:chExt cx="1224136" cy="2160240"/>
          </a:xfrm>
        </p:grpSpPr>
        <p:sp>
          <p:nvSpPr>
            <p:cNvPr id="14" name="フローチャート : 磁気ディスク 13"/>
            <p:cNvSpPr/>
            <p:nvPr/>
          </p:nvSpPr>
          <p:spPr>
            <a:xfrm>
              <a:off x="3635896" y="2852936"/>
              <a:ext cx="1224136" cy="2160240"/>
            </a:xfrm>
            <a:prstGeom prst="flowChartMagneticDisk">
              <a:avLst/>
            </a:prstGeom>
            <a:solidFill>
              <a:srgbClr val="FF0000">
                <a:alpha val="82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53953" y="2967335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高気圧</a:t>
              </a:r>
              <a:endParaRPr kumimoji="1" lang="ja-JP" alt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6" name="直線コネクタ 15"/>
            <p:cNvCxnSpPr>
              <a:stCxn id="14" idx="0"/>
            </p:cNvCxnSpPr>
            <p:nvPr/>
          </p:nvCxnSpPr>
          <p:spPr>
            <a:xfrm rot="5400000" flipH="1" flipV="1">
              <a:off x="4265966" y="3410998"/>
              <a:ext cx="144016" cy="1800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7" name="直線コネクタ 16"/>
            <p:cNvCxnSpPr>
              <a:stCxn id="14" idx="0"/>
            </p:cNvCxnSpPr>
            <p:nvPr/>
          </p:nvCxnSpPr>
          <p:spPr>
            <a:xfrm rot="16200000" flipH="1">
              <a:off x="4301970" y="3519010"/>
              <a:ext cx="72008" cy="1800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18" name="U ターン矢印 17"/>
          <p:cNvSpPr/>
          <p:nvPr/>
        </p:nvSpPr>
        <p:spPr>
          <a:xfrm>
            <a:off x="2555776" y="1729933"/>
            <a:ext cx="2016224" cy="3456384"/>
          </a:xfrm>
          <a:prstGeom prst="uturnArrow">
            <a:avLst>
              <a:gd name="adj1" fmla="val 19531"/>
              <a:gd name="adj2" fmla="val 22539"/>
              <a:gd name="adj3" fmla="val 19101"/>
              <a:gd name="adj4" fmla="val 30860"/>
              <a:gd name="adj5" fmla="val 36257"/>
            </a:avLst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12506" y="5041123"/>
            <a:ext cx="1393346" cy="718836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>
                <a:solidFill>
                  <a:srgbClr val="FF0000"/>
                </a:solidFill>
                <a:latin typeface="Calibri"/>
                <a:ea typeface="ＭＳ Ｐゴシック"/>
              </a:rPr>
              <a:t>海水温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 rot="4213054">
            <a:off x="2057054" y="4414329"/>
            <a:ext cx="1008112" cy="720080"/>
            <a:chOff x="683568" y="1844824"/>
            <a:chExt cx="1008112" cy="720080"/>
          </a:xfrm>
        </p:grpSpPr>
        <p:cxnSp>
          <p:nvCxnSpPr>
            <p:cNvPr id="22" name="曲線コネクタ 21"/>
            <p:cNvCxnSpPr/>
            <p:nvPr/>
          </p:nvCxnSpPr>
          <p:spPr>
            <a:xfrm rot="10800000">
              <a:off x="683568" y="2276872"/>
              <a:ext cx="792088" cy="288032"/>
            </a:xfrm>
            <a:prstGeom prst="curved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headEnd type="none"/>
              <a:tailEnd type="stealth" w="lg" len="lg"/>
            </a:ln>
            <a:effectLst/>
          </p:spPr>
        </p:cxnSp>
        <p:cxnSp>
          <p:nvCxnSpPr>
            <p:cNvPr id="23" name="曲線コネクタ 22"/>
            <p:cNvCxnSpPr/>
            <p:nvPr/>
          </p:nvCxnSpPr>
          <p:spPr>
            <a:xfrm rot="10800000">
              <a:off x="755576" y="2060848"/>
              <a:ext cx="792088" cy="288032"/>
            </a:xfrm>
            <a:prstGeom prst="curved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headEnd type="none"/>
              <a:tailEnd type="stealth" w="lg" len="lg"/>
            </a:ln>
            <a:effectLst/>
          </p:spPr>
        </p:cxnSp>
        <p:cxnSp>
          <p:nvCxnSpPr>
            <p:cNvPr id="24" name="曲線コネクタ 23"/>
            <p:cNvCxnSpPr/>
            <p:nvPr/>
          </p:nvCxnSpPr>
          <p:spPr>
            <a:xfrm rot="10800000">
              <a:off x="899592" y="1844824"/>
              <a:ext cx="792088" cy="288032"/>
            </a:xfrm>
            <a:prstGeom prst="curved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26" name="テキスト ボックス 25"/>
          <p:cNvSpPr txBox="1"/>
          <p:nvPr/>
        </p:nvSpPr>
        <p:spPr>
          <a:xfrm>
            <a:off x="179512" y="3458125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ジェット気流</a:t>
            </a: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38979" y="2492404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北極振動：正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ひし形 29"/>
          <p:cNvSpPr/>
          <p:nvPr/>
        </p:nvSpPr>
        <p:spPr>
          <a:xfrm>
            <a:off x="755576" y="1081861"/>
            <a:ext cx="1224136" cy="1152128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夏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5166804" y="3550602"/>
            <a:ext cx="3005596" cy="699611"/>
          </a:xfrm>
          <a:custGeom>
            <a:avLst/>
            <a:gdLst>
              <a:gd name="connsiteX0" fmla="*/ 0 w 2840854"/>
              <a:gd name="connsiteY0" fmla="*/ 355107 h 736847"/>
              <a:gd name="connsiteX1" fmla="*/ 346229 w 2840854"/>
              <a:gd name="connsiteY1" fmla="*/ 683581 h 736847"/>
              <a:gd name="connsiteX2" fmla="*/ 905522 w 2840854"/>
              <a:gd name="connsiteY2" fmla="*/ 674703 h 736847"/>
              <a:gd name="connsiteX3" fmla="*/ 1216241 w 2840854"/>
              <a:gd name="connsiteY3" fmla="*/ 452761 h 736847"/>
              <a:gd name="connsiteX4" fmla="*/ 1358283 w 2840854"/>
              <a:gd name="connsiteY4" fmla="*/ 230820 h 736847"/>
              <a:gd name="connsiteX5" fmla="*/ 1713390 w 2840854"/>
              <a:gd name="connsiteY5" fmla="*/ 44388 h 736847"/>
              <a:gd name="connsiteX6" fmla="*/ 2237173 w 2840854"/>
              <a:gd name="connsiteY6" fmla="*/ 53266 h 736847"/>
              <a:gd name="connsiteX7" fmla="*/ 2681056 w 2840854"/>
              <a:gd name="connsiteY7" fmla="*/ 363985 h 736847"/>
              <a:gd name="connsiteX8" fmla="*/ 2840854 w 2840854"/>
              <a:gd name="connsiteY8" fmla="*/ 621437 h 73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0854" h="736847">
                <a:moveTo>
                  <a:pt x="0" y="355107"/>
                </a:moveTo>
                <a:cubicBezTo>
                  <a:pt x="97654" y="492711"/>
                  <a:pt x="195309" y="630315"/>
                  <a:pt x="346229" y="683581"/>
                </a:cubicBezTo>
                <a:cubicBezTo>
                  <a:pt x="497149" y="736847"/>
                  <a:pt x="760520" y="713173"/>
                  <a:pt x="905522" y="674703"/>
                </a:cubicBezTo>
                <a:cubicBezTo>
                  <a:pt x="1050524" y="636233"/>
                  <a:pt x="1140781" y="526741"/>
                  <a:pt x="1216241" y="452761"/>
                </a:cubicBezTo>
                <a:cubicBezTo>
                  <a:pt x="1291701" y="378781"/>
                  <a:pt x="1275425" y="298882"/>
                  <a:pt x="1358283" y="230820"/>
                </a:cubicBezTo>
                <a:cubicBezTo>
                  <a:pt x="1441141" y="162758"/>
                  <a:pt x="1566908" y="73980"/>
                  <a:pt x="1713390" y="44388"/>
                </a:cubicBezTo>
                <a:cubicBezTo>
                  <a:pt x="1859872" y="14796"/>
                  <a:pt x="2075895" y="0"/>
                  <a:pt x="2237173" y="53266"/>
                </a:cubicBezTo>
                <a:cubicBezTo>
                  <a:pt x="2398451" y="106532"/>
                  <a:pt x="2580443" y="269290"/>
                  <a:pt x="2681056" y="363985"/>
                </a:cubicBezTo>
                <a:cubicBezTo>
                  <a:pt x="2781669" y="458680"/>
                  <a:pt x="2811261" y="540058"/>
                  <a:pt x="2840854" y="621437"/>
                </a:cubicBezTo>
              </a:path>
            </a:pathLst>
          </a:custGeom>
          <a:noFill/>
          <a:ln w="152400" cap="flat" cmpd="sng" algn="ctr">
            <a:solidFill>
              <a:srgbClr val="0070C0"/>
            </a:solidFill>
            <a:prstDash val="solid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516216" y="3026077"/>
            <a:ext cx="1224136" cy="2232248"/>
            <a:chOff x="6516216" y="2564904"/>
            <a:chExt cx="1224136" cy="2232248"/>
          </a:xfrm>
        </p:grpSpPr>
        <p:sp>
          <p:nvSpPr>
            <p:cNvPr id="33" name="フローチャート : 磁気ディスク 32"/>
            <p:cNvSpPr/>
            <p:nvPr/>
          </p:nvSpPr>
          <p:spPr>
            <a:xfrm>
              <a:off x="6516216" y="2564904"/>
              <a:ext cx="1224136" cy="2232248"/>
            </a:xfrm>
            <a:prstGeom prst="flowChartMagneticDisk">
              <a:avLst/>
            </a:prstGeom>
            <a:solidFill>
              <a:srgbClr val="FF0000">
                <a:alpha val="82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516216" y="2691959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高気圧</a:t>
              </a:r>
              <a:endParaRPr kumimoji="1" lang="ja-JP" alt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 rot="5400000" flipH="1" flipV="1">
              <a:off x="7182290" y="3152442"/>
              <a:ext cx="144016" cy="1800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>
            <a:xfrm rot="16200000" flipH="1">
              <a:off x="7218294" y="3260454"/>
              <a:ext cx="72008" cy="18002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7" name="テキスト ボックス 36"/>
          <p:cNvSpPr txBox="1"/>
          <p:nvPr/>
        </p:nvSpPr>
        <p:spPr>
          <a:xfrm>
            <a:off x="3851920" y="4970522"/>
            <a:ext cx="2664296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気圧配置が固定される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" name="爆発 2 37"/>
          <p:cNvSpPr/>
          <p:nvPr/>
        </p:nvSpPr>
        <p:spPr>
          <a:xfrm>
            <a:off x="4103948" y="1214966"/>
            <a:ext cx="4824536" cy="1440160"/>
          </a:xfrm>
          <a:prstGeom prst="irregularSeal2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暑い！！</a:t>
            </a: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" name="下矢印吹き出し 38"/>
          <p:cNvSpPr/>
          <p:nvPr/>
        </p:nvSpPr>
        <p:spPr>
          <a:xfrm>
            <a:off x="898627" y="2348880"/>
            <a:ext cx="2526761" cy="2821697"/>
          </a:xfrm>
          <a:prstGeom prst="downArrowCallout">
            <a:avLst>
              <a:gd name="adj1" fmla="val 10700"/>
              <a:gd name="adj2" fmla="val 14275"/>
              <a:gd name="adj3" fmla="val 13342"/>
              <a:gd name="adj4" fmla="val 41382"/>
            </a:avLst>
          </a:prstGeom>
          <a:solidFill>
            <a:sysClr val="window" lastClr="FFFFFF"/>
          </a:solidFill>
          <a:ln w="381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負の</a:t>
            </a:r>
            <a:r>
              <a:rPr kumimoji="0" lang="ja-JP" altLang="en-US" sz="2800" kern="0" dirty="0">
                <a:solidFill>
                  <a:sysClr val="windowText" lastClr="000000"/>
                </a:solidFill>
                <a:latin typeface="Calibri"/>
                <a:ea typeface="ＭＳ Ｐゴシック"/>
              </a:rPr>
              <a:t>北極振動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09408" y="6494381"/>
            <a:ext cx="2133600" cy="365125"/>
          </a:xfrm>
        </p:spPr>
        <p:txBody>
          <a:bodyPr/>
          <a:lstStyle/>
          <a:p>
            <a:fld id="{9454721C-ABD9-4822-AC42-BA9F6B94B11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492696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キーポイント</a:t>
            </a:r>
            <a:r>
              <a:rPr lang="ja-JP" altLang="en-US" dirty="0"/>
              <a:t>その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反転の理由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" y="4661293"/>
            <a:ext cx="1142427" cy="10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8" grpId="0" animBg="1"/>
      <p:bldP spid="20" grpId="0" animBg="1"/>
      <p:bldP spid="26" grpId="0"/>
      <p:bldP spid="28" grpId="0"/>
      <p:bldP spid="30" grpId="0" animBg="1"/>
      <p:bldP spid="31" grpId="0" animBg="1"/>
      <p:bldP spid="37" grpId="0" animBg="1"/>
      <p:bldP spid="38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図 10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648" y="4941168"/>
            <a:ext cx="3989935" cy="19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8034" y="6494381"/>
            <a:ext cx="2133600" cy="365125"/>
          </a:xfrm>
        </p:spPr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10874" y="-27384"/>
            <a:ext cx="9154874" cy="40061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我々が解明したプロセスのまとめ</a:t>
            </a:r>
            <a:endParaRPr lang="ja-JP" altLang="en-US" sz="2400" dirty="0"/>
          </a:p>
        </p:txBody>
      </p:sp>
      <p:sp>
        <p:nvSpPr>
          <p:cNvPr id="102" name="フリーフォーム 101"/>
          <p:cNvSpPr/>
          <p:nvPr/>
        </p:nvSpPr>
        <p:spPr>
          <a:xfrm flipV="1">
            <a:off x="726510" y="739037"/>
            <a:ext cx="5874706" cy="463462"/>
          </a:xfrm>
          <a:custGeom>
            <a:avLst/>
            <a:gdLst>
              <a:gd name="connsiteX0" fmla="*/ 551145 w 551145"/>
              <a:gd name="connsiteY0" fmla="*/ 12526 h 12526"/>
              <a:gd name="connsiteX1" fmla="*/ 0 w 551145"/>
              <a:gd name="connsiteY1" fmla="*/ 0 h 1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45" h="12526">
                <a:moveTo>
                  <a:pt x="551145" y="12526"/>
                </a:moveTo>
                <a:lnTo>
                  <a:pt x="0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03" name="フリーフォーム 102"/>
          <p:cNvSpPr/>
          <p:nvPr/>
        </p:nvSpPr>
        <p:spPr>
          <a:xfrm>
            <a:off x="727777" y="2011612"/>
            <a:ext cx="7276364" cy="1693155"/>
          </a:xfrm>
          <a:custGeom>
            <a:avLst/>
            <a:gdLst>
              <a:gd name="connsiteX0" fmla="*/ 437144 w 7276364"/>
              <a:gd name="connsiteY0" fmla="*/ 667652 h 1693155"/>
              <a:gd name="connsiteX1" fmla="*/ 7276355 w 7276364"/>
              <a:gd name="connsiteY1" fmla="*/ 1682260 h 1693155"/>
              <a:gd name="connsiteX2" fmla="*/ 487248 w 7276364"/>
              <a:gd name="connsiteY2" fmla="*/ 91454 h 1693155"/>
              <a:gd name="connsiteX3" fmla="*/ 662612 w 7276364"/>
              <a:gd name="connsiteY3" fmla="*/ 266819 h 1693155"/>
              <a:gd name="connsiteX4" fmla="*/ 1639642 w 7276364"/>
              <a:gd name="connsiteY4" fmla="*/ 880594 h 1693155"/>
              <a:gd name="connsiteX5" fmla="*/ 1952793 w 7276364"/>
              <a:gd name="connsiteY5" fmla="*/ 880594 h 1693155"/>
              <a:gd name="connsiteX6" fmla="*/ 3556124 w 7276364"/>
              <a:gd name="connsiteY6" fmla="*/ 893120 h 169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6364" h="1693155">
                <a:moveTo>
                  <a:pt x="437144" y="667652"/>
                </a:moveTo>
                <a:cubicBezTo>
                  <a:pt x="3852574" y="1222972"/>
                  <a:pt x="7268004" y="1778293"/>
                  <a:pt x="7276355" y="1682260"/>
                </a:cubicBezTo>
                <a:cubicBezTo>
                  <a:pt x="7284706" y="1586227"/>
                  <a:pt x="1589539" y="327361"/>
                  <a:pt x="487248" y="91454"/>
                </a:cubicBezTo>
                <a:cubicBezTo>
                  <a:pt x="-615043" y="-144453"/>
                  <a:pt x="470546" y="135296"/>
                  <a:pt x="662612" y="266819"/>
                </a:cubicBezTo>
                <a:cubicBezTo>
                  <a:pt x="854678" y="398342"/>
                  <a:pt x="1424612" y="778298"/>
                  <a:pt x="1639642" y="880594"/>
                </a:cubicBezTo>
                <a:cubicBezTo>
                  <a:pt x="1854672" y="982890"/>
                  <a:pt x="1952793" y="880594"/>
                  <a:pt x="1952793" y="880594"/>
                </a:cubicBezTo>
                <a:lnTo>
                  <a:pt x="3556124" y="89312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6409775" y="906296"/>
            <a:ext cx="1512168" cy="720080"/>
          </a:xfrm>
          <a:prstGeom prst="rect">
            <a:avLst/>
          </a:prstGeom>
          <a:solidFill>
            <a:srgbClr val="FEB80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海が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大気を暖めた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683568" y="3092488"/>
            <a:ext cx="2016224" cy="720080"/>
          </a:xfrm>
          <a:prstGeom prst="rect">
            <a:avLst/>
          </a:prstGeom>
          <a:solidFill>
            <a:srgbClr val="738AC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ヨーロッパでは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高気圧が形成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580112" y="3092488"/>
            <a:ext cx="2930624" cy="720080"/>
          </a:xfrm>
          <a:prstGeom prst="rect">
            <a:avLst/>
          </a:prstGeom>
          <a:solidFill>
            <a:srgbClr val="EA157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高低高の気圧配置が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kern="0" dirty="0">
                <a:solidFill>
                  <a:sysClr val="window" lastClr="FFFFFF"/>
                </a:solidFill>
                <a:effectLst/>
                <a:latin typeface="Calibri"/>
                <a:ea typeface="ＭＳ Ｐゴシック"/>
              </a:rPr>
              <a:t>ブロッキングされた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275856" y="3092488"/>
            <a:ext cx="1656184" cy="720080"/>
          </a:xfrm>
          <a:prstGeom prst="rect">
            <a:avLst/>
          </a:prstGeom>
          <a:solidFill>
            <a:srgbClr val="EA157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ジェット気流が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蛇行した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0" name="星 12 109"/>
          <p:cNvSpPr/>
          <p:nvPr/>
        </p:nvSpPr>
        <p:spPr>
          <a:xfrm>
            <a:off x="2669509" y="4826223"/>
            <a:ext cx="2664296" cy="881275"/>
          </a:xfrm>
          <a:prstGeom prst="star12">
            <a:avLst/>
          </a:prstGeom>
          <a:solidFill>
            <a:srgbClr val="EA157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各地で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暑くなった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694368" y="692696"/>
            <a:ext cx="1368152" cy="936104"/>
            <a:chOff x="107504" y="620688"/>
            <a:chExt cx="1368152" cy="936104"/>
          </a:xfrm>
        </p:grpSpPr>
        <p:sp>
          <p:nvSpPr>
            <p:cNvPr id="112" name="正方形/長方形 111"/>
            <p:cNvSpPr/>
            <p:nvPr/>
          </p:nvSpPr>
          <p:spPr>
            <a:xfrm>
              <a:off x="251520" y="836712"/>
              <a:ext cx="1224136" cy="720080"/>
            </a:xfrm>
            <a:prstGeom prst="rect">
              <a:avLst/>
            </a:prstGeom>
            <a:solidFill>
              <a:srgbClr val="00ADDC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北極振動</a:t>
              </a:r>
              <a:endPara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負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3" name="メモ 112"/>
            <p:cNvSpPr/>
            <p:nvPr/>
          </p:nvSpPr>
          <p:spPr>
            <a:xfrm>
              <a:off x="107504" y="620688"/>
              <a:ext cx="1224136" cy="288032"/>
            </a:xfrm>
            <a:prstGeom prst="foldedCorner">
              <a:avLst/>
            </a:prstGeom>
            <a:blipFill>
              <a:blip r:embed="rId4" cstate="print"/>
              <a:tile tx="0" ty="0" sx="100000" sy="100000" flip="none" algn="tl"/>
            </a:blip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冬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: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北半球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3105962" y="692696"/>
            <a:ext cx="2016224" cy="936104"/>
            <a:chOff x="1549336" y="620688"/>
            <a:chExt cx="2016224" cy="936104"/>
          </a:xfrm>
        </p:grpSpPr>
        <p:sp>
          <p:nvSpPr>
            <p:cNvPr id="115" name="正方形/長方形 114"/>
            <p:cNvSpPr/>
            <p:nvPr/>
          </p:nvSpPr>
          <p:spPr>
            <a:xfrm>
              <a:off x="1835696" y="836712"/>
              <a:ext cx="1368152" cy="720080"/>
            </a:xfrm>
            <a:prstGeom prst="rect">
              <a:avLst/>
            </a:prstGeom>
            <a:solidFill>
              <a:srgbClr val="FEB80A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大気が</a:t>
              </a:r>
              <a:endPara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海を暖めた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6" name="メモ 115"/>
            <p:cNvSpPr/>
            <p:nvPr/>
          </p:nvSpPr>
          <p:spPr>
            <a:xfrm>
              <a:off x="1549336" y="620688"/>
              <a:ext cx="2016224" cy="288032"/>
            </a:xfrm>
            <a:prstGeom prst="foldedCorner">
              <a:avLst/>
            </a:prstGeom>
            <a:blipFill>
              <a:blip r:embed="rId4" cstate="print"/>
              <a:tile tx="0" ty="0" sx="100000" sy="100000" flip="none" algn="tl"/>
            </a:blip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冬：低緯度大西洋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17" name="メモ 116"/>
          <p:cNvSpPr/>
          <p:nvPr/>
        </p:nvSpPr>
        <p:spPr>
          <a:xfrm>
            <a:off x="5940152" y="692696"/>
            <a:ext cx="2376264" cy="288032"/>
          </a:xfrm>
          <a:prstGeom prst="foldedCorner">
            <a:avLst/>
          </a:prstGeom>
          <a:blipFill>
            <a:blip r:embed="rId4" cstate="print"/>
            <a:tile tx="0" ty="0" sx="100000" sy="100000" flip="none" algn="tl"/>
          </a:blip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春～夏：低緯度大西洋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18" name="直線矢印コネクタ 117"/>
          <p:cNvCxnSpPr>
            <a:stCxn id="112" idx="3"/>
            <a:endCxn id="115" idx="1"/>
          </p:cNvCxnSpPr>
          <p:nvPr/>
        </p:nvCxnSpPr>
        <p:spPr>
          <a:xfrm>
            <a:off x="2062520" y="1268760"/>
            <a:ext cx="132980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med"/>
          </a:ln>
          <a:effectLst/>
        </p:spPr>
      </p:cxnSp>
      <p:cxnSp>
        <p:nvCxnSpPr>
          <p:cNvPr id="119" name="直線矢印コネクタ 118"/>
          <p:cNvCxnSpPr>
            <a:stCxn id="115" idx="3"/>
            <a:endCxn id="105" idx="1"/>
          </p:cNvCxnSpPr>
          <p:nvPr/>
        </p:nvCxnSpPr>
        <p:spPr>
          <a:xfrm flipV="1">
            <a:off x="4760474" y="1266336"/>
            <a:ext cx="1649301" cy="24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med"/>
          </a:ln>
          <a:effectLst/>
        </p:spPr>
      </p:cxnSp>
      <p:cxnSp>
        <p:nvCxnSpPr>
          <p:cNvPr id="121" name="直線矢印コネクタ 120"/>
          <p:cNvCxnSpPr>
            <a:stCxn id="107" idx="3"/>
            <a:endCxn id="109" idx="1"/>
          </p:cNvCxnSpPr>
          <p:nvPr/>
        </p:nvCxnSpPr>
        <p:spPr>
          <a:xfrm>
            <a:off x="2699792" y="3452528"/>
            <a:ext cx="576064" cy="158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med"/>
          </a:ln>
          <a:effectLst/>
        </p:spPr>
      </p:cxnSp>
      <p:cxnSp>
        <p:nvCxnSpPr>
          <p:cNvPr id="122" name="直線矢印コネクタ 121"/>
          <p:cNvCxnSpPr>
            <a:stCxn id="109" idx="3"/>
            <a:endCxn id="108" idx="1"/>
          </p:cNvCxnSpPr>
          <p:nvPr/>
        </p:nvCxnSpPr>
        <p:spPr>
          <a:xfrm>
            <a:off x="4932040" y="3452528"/>
            <a:ext cx="648072" cy="158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med"/>
          </a:ln>
          <a:effectLst/>
        </p:spPr>
      </p:cxnSp>
      <p:cxnSp>
        <p:nvCxnSpPr>
          <p:cNvPr id="123" name="図形 96"/>
          <p:cNvCxnSpPr>
            <a:stCxn id="108" idx="3"/>
            <a:endCxn id="127" idx="1"/>
          </p:cNvCxnSpPr>
          <p:nvPr/>
        </p:nvCxnSpPr>
        <p:spPr>
          <a:xfrm flipH="1">
            <a:off x="684637" y="3452528"/>
            <a:ext cx="7826099" cy="1816559"/>
          </a:xfrm>
          <a:prstGeom prst="bentConnector5">
            <a:avLst>
              <a:gd name="adj1" fmla="val -2921"/>
              <a:gd name="adj2" fmla="val 60564"/>
              <a:gd name="adj3" fmla="val 10292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med"/>
          </a:ln>
          <a:effectLst/>
        </p:spPr>
      </p:cxnSp>
      <p:cxnSp>
        <p:nvCxnSpPr>
          <p:cNvPr id="124" name="直線矢印コネクタ 123"/>
          <p:cNvCxnSpPr>
            <a:stCxn id="127" idx="3"/>
            <a:endCxn id="110" idx="7"/>
          </p:cNvCxnSpPr>
          <p:nvPr/>
        </p:nvCxnSpPr>
        <p:spPr>
          <a:xfrm flipV="1">
            <a:off x="2025977" y="5266861"/>
            <a:ext cx="643532" cy="222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med"/>
          </a:ln>
          <a:effectLst/>
        </p:spPr>
      </p:cxnSp>
      <p:sp>
        <p:nvSpPr>
          <p:cNvPr id="125" name="メモ 124"/>
          <p:cNvSpPr/>
          <p:nvPr/>
        </p:nvSpPr>
        <p:spPr>
          <a:xfrm>
            <a:off x="5364088" y="2876464"/>
            <a:ext cx="2016224" cy="288032"/>
          </a:xfrm>
          <a:prstGeom prst="foldedCorner">
            <a:avLst/>
          </a:prstGeom>
          <a:blipFill>
            <a:blip r:embed="rId4" cstate="print"/>
            <a:tile tx="0" ty="0" sx="100000" sy="100000" flip="none" algn="tl"/>
          </a:blip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夏：北半球中緯度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586895" y="4651758"/>
            <a:ext cx="1439082" cy="999952"/>
            <a:chOff x="1067284" y="4245918"/>
            <a:chExt cx="1439082" cy="999952"/>
          </a:xfrm>
        </p:grpSpPr>
        <p:sp>
          <p:nvSpPr>
            <p:cNvPr id="127" name="正方形/長方形 126"/>
            <p:cNvSpPr/>
            <p:nvPr/>
          </p:nvSpPr>
          <p:spPr>
            <a:xfrm>
              <a:off x="1165026" y="4480623"/>
              <a:ext cx="1341340" cy="765247"/>
            </a:xfrm>
            <a:prstGeom prst="rect">
              <a:avLst/>
            </a:prstGeom>
            <a:solidFill>
              <a:srgbClr val="EA157A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北極振動</a:t>
              </a:r>
              <a:endPara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800" kern="0" dirty="0">
                  <a:solidFill>
                    <a:sysClr val="window" lastClr="FFFFFF"/>
                  </a:solidFill>
                  <a:effectLst/>
                  <a:latin typeface="Calibri"/>
                  <a:ea typeface="ＭＳ Ｐゴシック"/>
                </a:rPr>
                <a:t>正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8" name="メモ 127"/>
            <p:cNvSpPr/>
            <p:nvPr/>
          </p:nvSpPr>
          <p:spPr>
            <a:xfrm>
              <a:off x="1067284" y="4245918"/>
              <a:ext cx="1251916" cy="315513"/>
            </a:xfrm>
            <a:prstGeom prst="foldedCorner">
              <a:avLst/>
            </a:prstGeom>
            <a:blipFill>
              <a:blip r:embed="rId4" cstate="print"/>
              <a:tile tx="0" ty="0" sx="100000" sy="100000" flip="none" algn="tl"/>
            </a:blip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夏：北半球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cxnSp>
        <p:nvCxnSpPr>
          <p:cNvPr id="129" name="図形 102"/>
          <p:cNvCxnSpPr>
            <a:stCxn id="105" idx="3"/>
            <a:endCxn id="107" idx="1"/>
          </p:cNvCxnSpPr>
          <p:nvPr/>
        </p:nvCxnSpPr>
        <p:spPr>
          <a:xfrm flipH="1">
            <a:off x="683568" y="1266336"/>
            <a:ext cx="7238375" cy="2186192"/>
          </a:xfrm>
          <a:prstGeom prst="bentConnector5">
            <a:avLst>
              <a:gd name="adj1" fmla="val -8998"/>
              <a:gd name="adj2" fmla="val 68546"/>
              <a:gd name="adj3" fmla="val 103158"/>
            </a:avLst>
          </a:prstGeom>
          <a:noFill/>
          <a:ln w="38100" cap="flat" cmpd="sng" algn="ctr">
            <a:solidFill>
              <a:srgbClr val="000000"/>
            </a:solidFill>
            <a:prstDash val="solid"/>
            <a:tailEnd type="arrow" w="lg" len="med"/>
          </a:ln>
          <a:effectLst/>
        </p:spPr>
      </p:cxnSp>
      <p:grpSp>
        <p:nvGrpSpPr>
          <p:cNvPr id="130" name="グループ化 129"/>
          <p:cNvGrpSpPr>
            <a:grpSpLocks noChangeAspect="1"/>
          </p:cNvGrpSpPr>
          <p:nvPr/>
        </p:nvGrpSpPr>
        <p:grpSpPr>
          <a:xfrm>
            <a:off x="896734" y="1687160"/>
            <a:ext cx="1008113" cy="948193"/>
            <a:chOff x="835904" y="433258"/>
            <a:chExt cx="5841089" cy="5696099"/>
          </a:xfrm>
        </p:grpSpPr>
        <p:grpSp>
          <p:nvGrpSpPr>
            <p:cNvPr id="131" name="グループ化 20"/>
            <p:cNvGrpSpPr/>
            <p:nvPr/>
          </p:nvGrpSpPr>
          <p:grpSpPr>
            <a:xfrm>
              <a:off x="1016600" y="433258"/>
              <a:ext cx="5660393" cy="5696099"/>
              <a:chOff x="1016600" y="433258"/>
              <a:chExt cx="5660393" cy="5696099"/>
            </a:xfrm>
          </p:grpSpPr>
          <p:grpSp>
            <p:nvGrpSpPr>
              <p:cNvPr id="133" name="グループ化 5"/>
              <p:cNvGrpSpPr/>
              <p:nvPr/>
            </p:nvGrpSpPr>
            <p:grpSpPr>
              <a:xfrm>
                <a:off x="1016600" y="433258"/>
                <a:ext cx="5660393" cy="5696099"/>
                <a:chOff x="1160616" y="172610"/>
                <a:chExt cx="5660393" cy="5696099"/>
              </a:xfrm>
            </p:grpSpPr>
            <p:pic>
              <p:nvPicPr>
                <p:cNvPr id="13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3062" t="2778" r="-1385" b="5538"/>
                <a:stretch>
                  <a:fillRect/>
                </a:stretch>
              </p:blipFill>
              <p:spPr bwMode="auto">
                <a:xfrm>
                  <a:off x="1160616" y="172610"/>
                  <a:ext cx="5660393" cy="5696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9" name="円/楕円 3"/>
                <p:cNvSpPr/>
                <p:nvPr/>
              </p:nvSpPr>
              <p:spPr>
                <a:xfrm>
                  <a:off x="1368240" y="404664"/>
                  <a:ext cx="5364000" cy="5364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34" name="円/楕円 133"/>
              <p:cNvSpPr/>
              <p:nvPr/>
            </p:nvSpPr>
            <p:spPr>
              <a:xfrm>
                <a:off x="3275856" y="2708920"/>
                <a:ext cx="1368152" cy="1296144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5" name="円/楕円 134"/>
              <p:cNvSpPr/>
              <p:nvPr/>
            </p:nvSpPr>
            <p:spPr>
              <a:xfrm rot="11624093">
                <a:off x="2645438" y="4403658"/>
                <a:ext cx="1965392" cy="1178312"/>
              </a:xfrm>
              <a:prstGeom prst="ellipse">
                <a:avLst/>
              </a:prstGeom>
              <a:solidFill>
                <a:srgbClr val="0070C0">
                  <a:alpha val="30000"/>
                </a:srgbClr>
              </a:solidFill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6" name="円/楕円 135"/>
              <p:cNvSpPr/>
              <p:nvPr/>
            </p:nvSpPr>
            <p:spPr>
              <a:xfrm rot="3573791">
                <a:off x="4373464" y="1960087"/>
                <a:ext cx="2307718" cy="1153173"/>
              </a:xfrm>
              <a:prstGeom prst="ellipse">
                <a:avLst/>
              </a:prstGeom>
              <a:solidFill>
                <a:srgbClr val="0070C0">
                  <a:alpha val="30000"/>
                </a:srgbClr>
              </a:solidFill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7" name="円/楕円 136"/>
              <p:cNvSpPr/>
              <p:nvPr/>
            </p:nvSpPr>
            <p:spPr>
              <a:xfrm rot="17967827">
                <a:off x="1112410" y="1990273"/>
                <a:ext cx="3024337" cy="1296141"/>
              </a:xfrm>
              <a:prstGeom prst="ellipse">
                <a:avLst/>
              </a:prstGeom>
              <a:solidFill>
                <a:srgbClr val="0070C0">
                  <a:alpha val="30000"/>
                </a:srgbClr>
              </a:solidFill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32" name="テキスト ボックス 131"/>
            <p:cNvSpPr txBox="1"/>
            <p:nvPr/>
          </p:nvSpPr>
          <p:spPr>
            <a:xfrm>
              <a:off x="835904" y="3209421"/>
              <a:ext cx="427097" cy="737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3635896" y="1759168"/>
            <a:ext cx="944896" cy="864096"/>
            <a:chOff x="2051720" y="1700808"/>
            <a:chExt cx="944896" cy="864096"/>
          </a:xfrm>
        </p:grpSpPr>
        <p:sp>
          <p:nvSpPr>
            <p:cNvPr id="141" name="円/楕円 140"/>
            <p:cNvSpPr/>
            <p:nvPr/>
          </p:nvSpPr>
          <p:spPr>
            <a:xfrm>
              <a:off x="2051720" y="1700808"/>
              <a:ext cx="936104" cy="288032"/>
            </a:xfrm>
            <a:prstGeom prst="ellipse">
              <a:avLst/>
            </a:prstGeom>
            <a:gradFill rotWithShape="1">
              <a:gsLst>
                <a:gs pos="0">
                  <a:srgbClr val="00ADDC">
                    <a:tint val="50000"/>
                    <a:satMod val="300000"/>
                  </a:srgbClr>
                </a:gs>
                <a:gs pos="35000">
                  <a:srgbClr val="00ADDC">
                    <a:tint val="37000"/>
                    <a:satMod val="300000"/>
                  </a:srgbClr>
                </a:gs>
                <a:gs pos="100000">
                  <a:srgbClr val="00ADD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DD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大気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2" name="下矢印 141"/>
            <p:cNvSpPr/>
            <p:nvPr/>
          </p:nvSpPr>
          <p:spPr>
            <a:xfrm>
              <a:off x="2411760" y="2034472"/>
              <a:ext cx="216024" cy="216024"/>
            </a:xfrm>
            <a:prstGeom prst="downArrow">
              <a:avLst/>
            </a:prstGeom>
            <a:gradFill rotWithShape="1">
              <a:gsLst>
                <a:gs pos="0">
                  <a:srgbClr val="EA157A">
                    <a:shade val="51000"/>
                    <a:satMod val="130000"/>
                  </a:srgbClr>
                </a:gs>
                <a:gs pos="80000">
                  <a:srgbClr val="EA157A">
                    <a:shade val="93000"/>
                    <a:satMod val="130000"/>
                  </a:srgbClr>
                </a:gs>
                <a:gs pos="100000">
                  <a:srgbClr val="EA157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A15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2060512" y="2276872"/>
              <a:ext cx="936104" cy="288032"/>
            </a:xfrm>
            <a:prstGeom prst="ellipse">
              <a:avLst/>
            </a:prstGeom>
            <a:gradFill rotWithShape="1">
              <a:gsLst>
                <a:gs pos="0">
                  <a:srgbClr val="738AC8">
                    <a:tint val="50000"/>
                    <a:satMod val="300000"/>
                  </a:srgbClr>
                </a:gs>
                <a:gs pos="35000">
                  <a:srgbClr val="738AC8">
                    <a:tint val="37000"/>
                    <a:satMod val="300000"/>
                  </a:srgbClr>
                </a:gs>
                <a:gs pos="100000">
                  <a:srgbClr val="738AC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38AC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海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6732240" y="1725789"/>
            <a:ext cx="944896" cy="864096"/>
            <a:chOff x="2051720" y="1700808"/>
            <a:chExt cx="944896" cy="864096"/>
          </a:xfrm>
        </p:grpSpPr>
        <p:sp>
          <p:nvSpPr>
            <p:cNvPr id="145" name="円/楕円 144"/>
            <p:cNvSpPr/>
            <p:nvPr/>
          </p:nvSpPr>
          <p:spPr>
            <a:xfrm>
              <a:off x="2051720" y="1700808"/>
              <a:ext cx="936104" cy="288032"/>
            </a:xfrm>
            <a:prstGeom prst="ellipse">
              <a:avLst/>
            </a:prstGeom>
            <a:gradFill rotWithShape="1">
              <a:gsLst>
                <a:gs pos="0">
                  <a:srgbClr val="00ADDC">
                    <a:tint val="50000"/>
                    <a:satMod val="300000"/>
                  </a:srgbClr>
                </a:gs>
                <a:gs pos="35000">
                  <a:srgbClr val="00ADDC">
                    <a:tint val="37000"/>
                    <a:satMod val="300000"/>
                  </a:srgbClr>
                </a:gs>
                <a:gs pos="100000">
                  <a:srgbClr val="00ADD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DD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大気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6" name="下矢印 145"/>
            <p:cNvSpPr/>
            <p:nvPr/>
          </p:nvSpPr>
          <p:spPr>
            <a:xfrm rot="10800000">
              <a:off x="2411760" y="2034472"/>
              <a:ext cx="216024" cy="216024"/>
            </a:xfrm>
            <a:prstGeom prst="downArrow">
              <a:avLst/>
            </a:prstGeom>
            <a:gradFill rotWithShape="1">
              <a:gsLst>
                <a:gs pos="0">
                  <a:srgbClr val="EA157A">
                    <a:shade val="51000"/>
                    <a:satMod val="130000"/>
                  </a:srgbClr>
                </a:gs>
                <a:gs pos="80000">
                  <a:srgbClr val="EA157A">
                    <a:shade val="93000"/>
                    <a:satMod val="130000"/>
                  </a:srgbClr>
                </a:gs>
                <a:gs pos="100000">
                  <a:srgbClr val="EA157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A15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060512" y="2276872"/>
              <a:ext cx="936104" cy="288032"/>
            </a:xfrm>
            <a:prstGeom prst="ellipse">
              <a:avLst/>
            </a:prstGeom>
            <a:gradFill rotWithShape="1">
              <a:gsLst>
                <a:gs pos="0">
                  <a:srgbClr val="738AC8">
                    <a:tint val="50000"/>
                    <a:satMod val="300000"/>
                  </a:srgbClr>
                </a:gs>
                <a:gs pos="35000">
                  <a:srgbClr val="738AC8">
                    <a:tint val="37000"/>
                    <a:satMod val="300000"/>
                  </a:srgbClr>
                </a:gs>
                <a:gs pos="100000">
                  <a:srgbClr val="738AC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38AC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海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48" name="グループ化 147"/>
          <p:cNvGrpSpPr/>
          <p:nvPr/>
        </p:nvGrpSpPr>
        <p:grpSpPr>
          <a:xfrm>
            <a:off x="6300192" y="3942936"/>
            <a:ext cx="1512168" cy="360040"/>
            <a:chOff x="3707904" y="3789040"/>
            <a:chExt cx="1512168" cy="360040"/>
          </a:xfrm>
        </p:grpSpPr>
        <p:sp>
          <p:nvSpPr>
            <p:cNvPr id="149" name="円/楕円 148"/>
            <p:cNvSpPr/>
            <p:nvPr/>
          </p:nvSpPr>
          <p:spPr>
            <a:xfrm>
              <a:off x="3707904" y="3789040"/>
              <a:ext cx="360040" cy="3600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高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4860032" y="3789040"/>
              <a:ext cx="360040" cy="3600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高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4283968" y="3789040"/>
              <a:ext cx="360040" cy="36004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低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3059832" y="3870928"/>
            <a:ext cx="2013438" cy="545122"/>
            <a:chOff x="6312877" y="3782158"/>
            <a:chExt cx="2013438" cy="545122"/>
          </a:xfrm>
        </p:grpSpPr>
        <p:sp>
          <p:nvSpPr>
            <p:cNvPr id="153" name="円/楕円 152"/>
            <p:cNvSpPr/>
            <p:nvPr/>
          </p:nvSpPr>
          <p:spPr>
            <a:xfrm>
              <a:off x="6660232" y="3861048"/>
              <a:ext cx="360040" cy="3600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高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4" name="フリーフォーム 153"/>
            <p:cNvSpPr/>
            <p:nvPr/>
          </p:nvSpPr>
          <p:spPr>
            <a:xfrm>
              <a:off x="6312877" y="3782158"/>
              <a:ext cx="2013438" cy="545122"/>
            </a:xfrm>
            <a:custGeom>
              <a:avLst/>
              <a:gdLst>
                <a:gd name="connsiteX0" fmla="*/ 0 w 2013438"/>
                <a:gd name="connsiteY0" fmla="*/ 306265 h 545122"/>
                <a:gd name="connsiteX1" fmla="*/ 228600 w 2013438"/>
                <a:gd name="connsiteY1" fmla="*/ 306265 h 545122"/>
                <a:gd name="connsiteX2" fmla="*/ 307731 w 2013438"/>
                <a:gd name="connsiteY2" fmla="*/ 130419 h 545122"/>
                <a:gd name="connsiteX3" fmla="*/ 465992 w 2013438"/>
                <a:gd name="connsiteY3" fmla="*/ 33704 h 545122"/>
                <a:gd name="connsiteX4" fmla="*/ 668215 w 2013438"/>
                <a:gd name="connsiteY4" fmla="*/ 42496 h 545122"/>
                <a:gd name="connsiteX5" fmla="*/ 791308 w 2013438"/>
                <a:gd name="connsiteY5" fmla="*/ 165588 h 545122"/>
                <a:gd name="connsiteX6" fmla="*/ 905608 w 2013438"/>
                <a:gd name="connsiteY6" fmla="*/ 446942 h 545122"/>
                <a:gd name="connsiteX7" fmla="*/ 1107831 w 2013438"/>
                <a:gd name="connsiteY7" fmla="*/ 543657 h 545122"/>
                <a:gd name="connsiteX8" fmla="*/ 1318846 w 2013438"/>
                <a:gd name="connsiteY8" fmla="*/ 455734 h 545122"/>
                <a:gd name="connsiteX9" fmla="*/ 1389185 w 2013438"/>
                <a:gd name="connsiteY9" fmla="*/ 306265 h 545122"/>
                <a:gd name="connsiteX10" fmla="*/ 1424354 w 2013438"/>
                <a:gd name="connsiteY10" fmla="*/ 121627 h 545122"/>
                <a:gd name="connsiteX11" fmla="*/ 1556238 w 2013438"/>
                <a:gd name="connsiteY11" fmla="*/ 33704 h 545122"/>
                <a:gd name="connsiteX12" fmla="*/ 1828800 w 2013438"/>
                <a:gd name="connsiteY12" fmla="*/ 33704 h 545122"/>
                <a:gd name="connsiteX13" fmla="*/ 1978269 w 2013438"/>
                <a:gd name="connsiteY13" fmla="*/ 235927 h 545122"/>
                <a:gd name="connsiteX14" fmla="*/ 2013438 w 2013438"/>
                <a:gd name="connsiteY14" fmla="*/ 350227 h 5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13438" h="545122">
                  <a:moveTo>
                    <a:pt x="0" y="306265"/>
                  </a:moveTo>
                  <a:cubicBezTo>
                    <a:pt x="88656" y="320919"/>
                    <a:pt x="177312" y="335573"/>
                    <a:pt x="228600" y="306265"/>
                  </a:cubicBezTo>
                  <a:cubicBezTo>
                    <a:pt x="279888" y="276957"/>
                    <a:pt x="268166" y="175846"/>
                    <a:pt x="307731" y="130419"/>
                  </a:cubicBezTo>
                  <a:cubicBezTo>
                    <a:pt x="347296" y="84992"/>
                    <a:pt x="405911" y="48358"/>
                    <a:pt x="465992" y="33704"/>
                  </a:cubicBezTo>
                  <a:cubicBezTo>
                    <a:pt x="526073" y="19050"/>
                    <a:pt x="613996" y="20515"/>
                    <a:pt x="668215" y="42496"/>
                  </a:cubicBezTo>
                  <a:cubicBezTo>
                    <a:pt x="722434" y="64477"/>
                    <a:pt x="751743" y="98180"/>
                    <a:pt x="791308" y="165588"/>
                  </a:cubicBezTo>
                  <a:cubicBezTo>
                    <a:pt x="830874" y="232996"/>
                    <a:pt x="852854" y="383931"/>
                    <a:pt x="905608" y="446942"/>
                  </a:cubicBezTo>
                  <a:cubicBezTo>
                    <a:pt x="958362" y="509953"/>
                    <a:pt x="1038958" y="542192"/>
                    <a:pt x="1107831" y="543657"/>
                  </a:cubicBezTo>
                  <a:cubicBezTo>
                    <a:pt x="1176704" y="545122"/>
                    <a:pt x="1271954" y="495299"/>
                    <a:pt x="1318846" y="455734"/>
                  </a:cubicBezTo>
                  <a:cubicBezTo>
                    <a:pt x="1365738" y="416169"/>
                    <a:pt x="1371600" y="361949"/>
                    <a:pt x="1389185" y="306265"/>
                  </a:cubicBezTo>
                  <a:cubicBezTo>
                    <a:pt x="1406770" y="250581"/>
                    <a:pt x="1396512" y="167054"/>
                    <a:pt x="1424354" y="121627"/>
                  </a:cubicBezTo>
                  <a:cubicBezTo>
                    <a:pt x="1452196" y="76200"/>
                    <a:pt x="1488830" y="48358"/>
                    <a:pt x="1556238" y="33704"/>
                  </a:cubicBezTo>
                  <a:cubicBezTo>
                    <a:pt x="1623646" y="19050"/>
                    <a:pt x="1758462" y="0"/>
                    <a:pt x="1828800" y="33704"/>
                  </a:cubicBezTo>
                  <a:cubicBezTo>
                    <a:pt x="1899138" y="67408"/>
                    <a:pt x="1947496" y="183173"/>
                    <a:pt x="1978269" y="235927"/>
                  </a:cubicBezTo>
                  <a:cubicBezTo>
                    <a:pt x="2009042" y="288681"/>
                    <a:pt x="2011240" y="319454"/>
                    <a:pt x="2013438" y="350227"/>
                  </a:cubicBezTo>
                </a:path>
              </a:pathLst>
            </a:custGeom>
            <a:noFill/>
            <a:ln w="38100" cap="flat" cmpd="sng" algn="ctr">
              <a:solidFill>
                <a:srgbClr val="1AB39F"/>
              </a:solidFill>
              <a:prstDash val="solid"/>
              <a:tailEnd type="arrow" w="lg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155" name="グループ化 154"/>
          <p:cNvGrpSpPr>
            <a:grpSpLocks noChangeAspect="1"/>
          </p:cNvGrpSpPr>
          <p:nvPr/>
        </p:nvGrpSpPr>
        <p:grpSpPr>
          <a:xfrm>
            <a:off x="922583" y="5766865"/>
            <a:ext cx="1008113" cy="948193"/>
            <a:chOff x="835904" y="433258"/>
            <a:chExt cx="5841089" cy="5696099"/>
          </a:xfrm>
        </p:grpSpPr>
        <p:grpSp>
          <p:nvGrpSpPr>
            <p:cNvPr id="156" name="グループ化 20"/>
            <p:cNvGrpSpPr/>
            <p:nvPr/>
          </p:nvGrpSpPr>
          <p:grpSpPr>
            <a:xfrm>
              <a:off x="1016600" y="433258"/>
              <a:ext cx="5660393" cy="5696099"/>
              <a:chOff x="1016600" y="433258"/>
              <a:chExt cx="5660393" cy="5696099"/>
            </a:xfrm>
          </p:grpSpPr>
          <p:grpSp>
            <p:nvGrpSpPr>
              <p:cNvPr id="158" name="グループ化 5"/>
              <p:cNvGrpSpPr/>
              <p:nvPr/>
            </p:nvGrpSpPr>
            <p:grpSpPr>
              <a:xfrm>
                <a:off x="1016600" y="433258"/>
                <a:ext cx="5660393" cy="5696099"/>
                <a:chOff x="1160616" y="172610"/>
                <a:chExt cx="5660393" cy="5696099"/>
              </a:xfrm>
            </p:grpSpPr>
            <p:pic>
              <p:nvPicPr>
                <p:cNvPr id="163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3062" t="2778" r="-1385" b="5538"/>
                <a:stretch>
                  <a:fillRect/>
                </a:stretch>
              </p:blipFill>
              <p:spPr bwMode="auto">
                <a:xfrm>
                  <a:off x="1160616" y="172610"/>
                  <a:ext cx="5660393" cy="5696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" name="円/楕円 3"/>
                <p:cNvSpPr/>
                <p:nvPr/>
              </p:nvSpPr>
              <p:spPr>
                <a:xfrm>
                  <a:off x="1368240" y="404664"/>
                  <a:ext cx="5364000" cy="5364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59" name="円/楕円 158"/>
              <p:cNvSpPr/>
              <p:nvPr/>
            </p:nvSpPr>
            <p:spPr>
              <a:xfrm>
                <a:off x="3275856" y="2708920"/>
                <a:ext cx="1368152" cy="1296144"/>
              </a:xfrm>
              <a:prstGeom prst="ellipse">
                <a:avLst/>
              </a:prstGeom>
              <a:solidFill>
                <a:srgbClr val="0070C0">
                  <a:alpha val="30000"/>
                </a:srgbClr>
              </a:solidFill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円/楕円 159"/>
              <p:cNvSpPr/>
              <p:nvPr/>
            </p:nvSpPr>
            <p:spPr>
              <a:xfrm rot="11330865">
                <a:off x="2458463" y="4380266"/>
                <a:ext cx="2136069" cy="1109756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円/楕円 160"/>
              <p:cNvSpPr/>
              <p:nvPr/>
            </p:nvSpPr>
            <p:spPr>
              <a:xfrm rot="3417680">
                <a:off x="4355906" y="1856504"/>
                <a:ext cx="2113604" cy="1128774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円/楕円 161"/>
              <p:cNvSpPr/>
              <p:nvPr/>
            </p:nvSpPr>
            <p:spPr>
              <a:xfrm rot="18590632">
                <a:off x="1175548" y="1708416"/>
                <a:ext cx="3024337" cy="1296141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57" name="テキスト ボックス 156"/>
            <p:cNvSpPr txBox="1"/>
            <p:nvPr/>
          </p:nvSpPr>
          <p:spPr>
            <a:xfrm>
              <a:off x="835904" y="3209421"/>
              <a:ext cx="427097" cy="737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5" name="円/楕円 164"/>
          <p:cNvSpPr/>
          <p:nvPr/>
        </p:nvSpPr>
        <p:spPr>
          <a:xfrm>
            <a:off x="980115" y="3965738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6" name="右カーブ矢印 65"/>
          <p:cNvSpPr/>
          <p:nvPr/>
        </p:nvSpPr>
        <p:spPr bwMode="auto">
          <a:xfrm>
            <a:off x="55521" y="1821284"/>
            <a:ext cx="782863" cy="5136108"/>
          </a:xfrm>
          <a:prstGeom prst="curvedRightArrow">
            <a:avLst>
              <a:gd name="adj1" fmla="val 63363"/>
              <a:gd name="adj2" fmla="val 156858"/>
              <a:gd name="adj3" fmla="val 52663"/>
            </a:avLst>
          </a:prstGeom>
          <a:solidFill>
            <a:srgbClr val="FF0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4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2"/>
          <a:stretch/>
        </p:blipFill>
        <p:spPr bwMode="auto">
          <a:xfrm>
            <a:off x="1484784" y="620688"/>
            <a:ext cx="6293334" cy="31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53159"/>
            <a:ext cx="380952" cy="2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018678" y="4797230"/>
            <a:ext cx="207998" cy="26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131840" y="2192786"/>
            <a:ext cx="1008112" cy="1070154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84784" y="3757075"/>
            <a:ext cx="6240000" cy="366041"/>
            <a:chOff x="1484784" y="4436497"/>
            <a:chExt cx="6240000" cy="36604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84" y="4436497"/>
              <a:ext cx="6240000" cy="327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323353" y="4525539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m</a:t>
              </a:r>
              <a:endParaRPr kumimoji="1" lang="ja-JP" altLang="en-US" sz="1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380312" y="4525539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K</a:t>
              </a:r>
              <a:endParaRPr kumimoji="1" lang="ja-JP" altLang="en-US" sz="1200" dirty="0"/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718667" y="4131846"/>
            <a:ext cx="3517470" cy="2609521"/>
            <a:chOff x="6012160" y="4797230"/>
            <a:chExt cx="2736304" cy="202999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797230"/>
              <a:ext cx="2736304" cy="198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8387344" y="6611779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m/s</a:t>
              </a:r>
              <a:endParaRPr kumimoji="1" lang="ja-JP" altLang="en-US" sz="800" dirty="0"/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7018034" y="6491381"/>
            <a:ext cx="2133600" cy="365125"/>
          </a:xfrm>
        </p:spPr>
        <p:txBody>
          <a:bodyPr/>
          <a:lstStyle/>
          <a:p>
            <a:fld id="{0D973874-7850-47AF-853E-F06AEC5AA09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-10874" y="-27384"/>
            <a:ext cx="9154874" cy="40061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上空気圧・波活動度・</a:t>
            </a:r>
            <a:r>
              <a:rPr lang="ja-JP" altLang="en-US" sz="2400" dirty="0"/>
              <a:t>気温</a:t>
            </a:r>
            <a:r>
              <a:rPr lang="ja-JP" altLang="en-US" sz="2400" dirty="0" smtClean="0"/>
              <a:t>・</a:t>
            </a:r>
            <a:r>
              <a:rPr lang="ja-JP" altLang="en-US" sz="2400" dirty="0"/>
              <a:t>西風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2010/07/10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08/04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】</a:t>
            </a:r>
            <a:endParaRPr lang="ja-JP" altLang="en-US" sz="2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107504" y="3356992"/>
            <a:ext cx="1872208" cy="563892"/>
          </a:xfrm>
          <a:prstGeom prst="wedgeRoundRectCallout">
            <a:avLst>
              <a:gd name="adj1" fmla="val 62250"/>
              <a:gd name="adj2" fmla="val -11362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北極振動</a:t>
            </a:r>
            <a:r>
              <a:rPr kumimoji="1" lang="ja-JP" altLang="en-US" sz="2400" dirty="0" smtClean="0"/>
              <a:t>正</a:t>
            </a:r>
            <a:endParaRPr kumimoji="1" lang="en-US" altLang="ja-JP" sz="2400" dirty="0" smtClean="0"/>
          </a:p>
        </p:txBody>
      </p:sp>
      <p:sp>
        <p:nvSpPr>
          <p:cNvPr id="20" name="角丸四角形吹き出し 19"/>
          <p:cNvSpPr/>
          <p:nvPr/>
        </p:nvSpPr>
        <p:spPr>
          <a:xfrm>
            <a:off x="6447346" y="4365104"/>
            <a:ext cx="1437021" cy="955655"/>
          </a:xfrm>
          <a:prstGeom prst="wedgeRoundRectCallout">
            <a:avLst>
              <a:gd name="adj1" fmla="val -87131"/>
              <a:gd name="adj2" fmla="val 1520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ダブルジェット気流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0893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b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">
      <a:majorFont>
        <a:latin typeface="Times New Roman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pitchFamily="50" charset="-128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0066FF"/>
        </a:lt1>
        <a:dk2>
          <a:srgbClr val="CC6600"/>
        </a:dk2>
        <a:lt2>
          <a:srgbClr val="33CCFF"/>
        </a:lt2>
        <a:accent1>
          <a:srgbClr val="3399FF"/>
        </a:accent1>
        <a:accent2>
          <a:srgbClr val="B5E0E3"/>
        </a:accent2>
        <a:accent3>
          <a:srgbClr val="AAB8FF"/>
        </a:accent3>
        <a:accent4>
          <a:srgbClr val="000000"/>
        </a:accent4>
        <a:accent5>
          <a:srgbClr val="ADCAFF"/>
        </a:accent5>
        <a:accent6>
          <a:srgbClr val="A4CBCE"/>
        </a:accent6>
        <a:hlink>
          <a:srgbClr val="0099FF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2874</TotalTime>
  <Words>471</Words>
  <Application>Microsoft Office PowerPoint</Application>
  <PresentationFormat>画面に合わせる (4:3)</PresentationFormat>
  <Paragraphs>140</Paragraphs>
  <Slides>15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Office ​​テーマ</vt:lpstr>
      <vt:lpstr>Office テーマ</vt:lpstr>
      <vt:lpstr>Global</vt:lpstr>
      <vt:lpstr>PowerPoint プレゼンテーション</vt:lpstr>
      <vt:lpstr>PowerPoint プレゼンテーション</vt:lpstr>
      <vt:lpstr>PowerPoint プレゼンテーション</vt:lpstr>
      <vt:lpstr>キーポイントその1　 北極振動指数で大陸規模の 寒冬と猛暑を説明できる</vt:lpstr>
      <vt:lpstr>PowerPoint プレゼンテーション</vt:lpstr>
      <vt:lpstr>何故 北極振動が 負から正に反転したのか？</vt:lpstr>
      <vt:lpstr>キーポイントその2：反転の理由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過去3年の 北極振動指数 -立花研のweb pageでほぼ毎日更新中</vt:lpstr>
      <vt:lpstr>2010年と2012年5月の海面水温の比較</vt:lpstr>
      <vt:lpstr>PowerPoint プレゼンテーション</vt:lpstr>
    </vt:vector>
  </TitlesOfParts>
  <Company>三重大学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2010年 北極振動の極性反転と猛暑の連関</dc:title>
  <dc:creator>otomi</dc:creator>
  <cp:lastModifiedBy>tachi</cp:lastModifiedBy>
  <cp:revision>169</cp:revision>
  <cp:lastPrinted>2012-05-07T09:02:10Z</cp:lastPrinted>
  <dcterms:created xsi:type="dcterms:W3CDTF">2012-04-13T05:18:41Z</dcterms:created>
  <dcterms:modified xsi:type="dcterms:W3CDTF">2012-07-09T07:42:24Z</dcterms:modified>
</cp:coreProperties>
</file>